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65" r:id="rId3"/>
    <p:sldId id="267" r:id="rId4"/>
    <p:sldId id="269" r:id="rId5"/>
    <p:sldId id="271" r:id="rId6"/>
    <p:sldId id="27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4520"/>
    <a:srgbClr val="0033A0"/>
    <a:srgbClr val="68B3E7"/>
    <a:srgbClr val="00267A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>
        <p:scale>
          <a:sx n="90" d="100"/>
          <a:sy n="90" d="100"/>
        </p:scale>
        <p:origin x="-324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65A55-98D8-43B1-A3F4-A6E1893A9927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E09FB-6180-482E-8D46-54C10CFD6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51313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7BA95-3E00-4720-9FA3-E968A76E9FD9}" type="datetimeFigureOut">
              <a:rPr lang="ru-RU" smtClean="0"/>
              <a:t>13.07.2022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47128-204E-40BA-903B-E2833BFA11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5712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7128-204E-40BA-903B-E2833BFA1155}" type="slidenum">
              <a:rPr lang="ru-RU" smtClean="0"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326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7128-204E-40BA-903B-E2833BFA1155}" type="slidenum">
              <a:rPr lang="ru-RU" smtClean="0"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326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7128-204E-40BA-903B-E2833BFA1155}" type="slidenum">
              <a:rPr lang="ru-RU" smtClean="0"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326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7128-204E-40BA-903B-E2833BFA1155}" type="slidenum">
              <a:rPr lang="ru-RU" smtClean="0"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326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7128-204E-40BA-903B-E2833BFA1155}" type="slidenum">
              <a:rPr lang="ru-RU" smtClean="0"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326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47128-204E-40BA-903B-E2833BFA1155}" type="slidenum">
              <a:rPr lang="ru-RU" smtClean="0"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32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C873-E12B-4484-90D7-2509B45551ED}" type="datetime1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816C-EC38-4179-BE9E-5F7B141E03A2}" type="datetime1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F88E9-E564-4AE7-B7F3-D1F5B6BBEB15}" type="datetime1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C796-95D4-4EEE-9BA5-045F0CA7B239}" type="datetime1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E76A3-386F-448D-AADF-5E2B1844695B}" type="datetime1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E7ED-89BF-459F-A0C4-F09F414F2BF9}" type="datetime1">
              <a:rPr lang="ru-RU" smtClean="0"/>
              <a:t>13.07.2022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A400-FBEF-42B1-BC86-F8C798D97688}" type="datetime1">
              <a:rPr lang="ru-RU" smtClean="0"/>
              <a:t>13.07.2022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D5E49-D7D3-4FF0-8AEE-9D9C92E68D67}" type="datetime1">
              <a:rPr lang="ru-RU" smtClean="0"/>
              <a:t>13.07.2022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58B-2193-4B6B-BA77-7500B6CFBC0D}" type="datetime1">
              <a:rPr lang="ru-RU" smtClean="0"/>
              <a:t>13.07.2022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742-D1F0-4EF7-99D8-083644A56C40}" type="datetime1">
              <a:rPr lang="ru-RU" smtClean="0"/>
              <a:t>13.07.2022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7284-58F8-4268-AFE6-8848CA3CD2E7}" type="datetime1">
              <a:rPr lang="ru-RU" smtClean="0"/>
              <a:t>13.07.2022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61858-88CC-40EF-843A-C74C9C9E5589}" type="datetime1">
              <a:rPr lang="ru-RU" smtClean="0"/>
              <a:t>13.07.2022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НПА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czn.kurganobl.ru/5947.html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12968" cy="720080"/>
          </a:xfrm>
        </p:spPr>
        <p:txBody>
          <a:bodyPr>
            <a:noAutofit/>
          </a:bodyPr>
          <a:lstStyle/>
          <a:p>
            <a:pPr lvl="0" algn="l"/>
            <a:r>
              <a:rPr lang="ru-RU" sz="1800" b="1" cap="all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ДЛЯ РАБОТОДАТЕЛЕЙ</a:t>
            </a:r>
            <a:br>
              <a:rPr lang="ru-RU" sz="1800" b="1" cap="all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b="1" cap="all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обучению работников</a:t>
            </a:r>
            <a:r>
              <a:rPr lang="ru-RU" sz="1400" b="1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В 2022 ГОДУ</a:t>
            </a:r>
            <a:endParaRPr lang="ru-RU" sz="1400" dirty="0">
              <a:solidFill>
                <a:srgbClr val="0033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608004" y="3343274"/>
            <a:ext cx="4248472" cy="3364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9348" y="1124744"/>
            <a:ext cx="84191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Кто может пройти обучение в рамках государственной программы «Содействие занятости населения Курганской области»?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граждане, признанные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установленном порядке безработными; </a:t>
            </a:r>
          </a:p>
          <a:p>
            <a:pPr algn="just"/>
            <a:r>
              <a:rPr lang="ru-RU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 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женщины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период отпуска по уходу за ребенком до достижения им возраста трех лет</a:t>
            </a:r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незанятые граждане, </a:t>
            </a:r>
            <a:r>
              <a:rPr lang="ru-RU" sz="16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которым в соответствии с законодательством Российской Федерации назначена страховая пенсия по старости и которые стремятся возобновить трудовую деятельность.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8909" y="5292497"/>
            <a:ext cx="86976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r>
              <a:rPr lang="ru-RU" altLang="ru-RU" sz="1600" b="1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ОБУЧЕНИЕ </a:t>
            </a:r>
            <a:r>
              <a:rPr lang="ru-RU" altLang="ru-RU" sz="1600" b="1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ДЛЯ ГРАЖДАН БЕСПЛАТНО</a:t>
            </a:r>
            <a:r>
              <a:rPr lang="ru-RU" altLang="ru-RU" sz="1600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!</a:t>
            </a:r>
          </a:p>
        </p:txBody>
      </p:sp>
      <p:pic>
        <p:nvPicPr>
          <p:cNvPr id="15" name="Рисунок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354" y="116632"/>
            <a:ext cx="1497330" cy="805815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7278429" y="265857"/>
            <a:ext cx="2190115" cy="509270"/>
            <a:chOff x="0" y="0"/>
            <a:chExt cx="2190560" cy="510363"/>
          </a:xfrm>
        </p:grpSpPr>
        <p:sp>
          <p:nvSpPr>
            <p:cNvPr id="17" name="Надпись 2"/>
            <p:cNvSpPr txBox="1">
              <a:spLocks noChangeArrowheads="1"/>
            </p:cNvSpPr>
            <p:nvPr/>
          </p:nvSpPr>
          <p:spPr bwMode="auto">
            <a:xfrm>
              <a:off x="478155" y="31920"/>
              <a:ext cx="1712405" cy="478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Служба занятости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населения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Курганской области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99730" cy="510363"/>
            </a:xfrm>
            <a:prstGeom prst="rect">
              <a:avLst/>
            </a:prstGeom>
          </p:spPr>
        </p:pic>
      </p:grpSp>
      <p:sp>
        <p:nvSpPr>
          <p:cNvPr id="14" name="Нижний колонтитул 12"/>
          <p:cNvSpPr txBox="1">
            <a:spLocks/>
          </p:cNvSpPr>
          <p:nvPr/>
        </p:nvSpPr>
        <p:spPr>
          <a:xfrm>
            <a:off x="85477" y="6021288"/>
            <a:ext cx="8928512" cy="6281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 </a:t>
            </a:r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информацией обращаться в </a:t>
            </a:r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содействия занятости </a:t>
            </a:r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населения </a:t>
            </a:r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Белозерского района </a:t>
            </a:r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телефону: </a:t>
            </a:r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8(35232)2-93-05, 2-92-64,2-96-22 </a:t>
            </a:r>
            <a:endParaRPr lang="ru-RU" sz="900" b="1" dirty="0" smtClean="0">
              <a:solidFill>
                <a:srgbClr val="CF45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5679" y="3237493"/>
            <a:ext cx="79929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Обучение  организовано в  образовательных организациях,  имеющих лицензию на  осуществление образовательной  деятельности  по востребованным профессиям (специальностям) на рынке  труда. </a:t>
            </a:r>
          </a:p>
          <a:p>
            <a:pPr algn="just"/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Перечень  приоритетных профессий (специальностей) для профессионального обучения и дополнительного профессионального образования размещён  на сайте  Главного управления по труду и занятости населения Курганской области </a:t>
            </a:r>
            <a:r>
              <a:rPr lang="en-US" sz="1600" u="sng" dirty="0"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http://</a:t>
            </a:r>
            <a:r>
              <a:rPr lang="en-US" sz="1600" u="sng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czn.kurganobl.ru/5947.html</a:t>
            </a:r>
            <a:endParaRPr lang="ru-RU" sz="16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Обучение по профессиям (специальностям) возможно под конкретные рабочие места по заявкам работодателей.</a:t>
            </a:r>
            <a:endParaRPr lang="ru-RU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7" name="Picture 3" descr="U:\Пресс-центр\Сайт Стасу\Без названия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67" y="3319026"/>
            <a:ext cx="328612" cy="99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3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12968" cy="720080"/>
          </a:xfrm>
        </p:spPr>
        <p:txBody>
          <a:bodyPr>
            <a:normAutofit/>
          </a:bodyPr>
          <a:lstStyle/>
          <a:p>
            <a:pPr algn="l"/>
            <a:r>
              <a:rPr lang="ru-RU" sz="18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ДЛЯ РАБОТОДАТЕЛЕЙ</a:t>
            </a:r>
            <a:r>
              <a:rPr lang="ru-RU" sz="16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обучению работников</a:t>
            </a:r>
            <a:r>
              <a:rPr lang="ru-RU" sz="1400" b="1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В 2022 ГОДУ</a:t>
            </a:r>
            <a:endParaRPr lang="ru-RU" sz="1400" dirty="0">
              <a:solidFill>
                <a:srgbClr val="0033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608004" y="3343274"/>
            <a:ext cx="4248472" cy="3364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124744"/>
            <a:ext cx="871296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Кто может пройти обучение в рамках федерального проекта «Содействие занятости» национального проекта «Демография»?</a:t>
            </a:r>
          </a:p>
          <a:p>
            <a:pPr algn="just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безработные граждане, зарегистрированные в органах службы занятости; 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работники, находящиеся под риском увольнения, включая введение режима неполного рабочего времени, простой, временную остановку работ, предоставление отпусков без сохранения заработной платы, проведение мероприятий по высвобождению работников;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граждане в возрасте 50 лет и старше;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 граждане </a:t>
            </a:r>
            <a:r>
              <a:rPr lang="ru-RU" sz="12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предпенсионного</a:t>
            </a:r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возраста; 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женщины, находящиеся в отпуске по уходу за ребенком до достижения им возраста 3 лет; 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женщины, не состоящие в трудовых отношениях и имеющие детей дошкольного возраста от 0 до 7 лет включительно;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 молодежь в возрасте до 35 лет включительно, относящаяся к категориям: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- граждане, которые с даты окончания военной службы по призыву не являются занятыми в соответствии с законодательством Российской Федерации о занятости населения в течение 4 месяцев и более</a:t>
            </a:r>
            <a:r>
              <a:rPr lang="ru-RU" sz="1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граждане, которые с даты выдачи им документа об образовании и (или) о квалификации не являются занятыми в соответствии с законодательством Российской Федерации о занятости населения в течение 4 месяцев и более; 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- граждане, не имеющие среднего профессионального или высшего образования и не обучающиеся по образовательным программам среднего профессионального или высшего образования (в случае обучения по основным программам профессионального обучения); 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- граждане, находящиеся под риском увольнения (граждане, планируемые к увольнению в связи с ликвидацией организации либо с прекращением деятельности индивидуального предпринимателя, сокращением численности или штата работников организации, индивидуального предпринимателя и возможным расторжением с ними трудовых договоров);</a:t>
            </a:r>
          </a:p>
          <a:p>
            <a:pPr algn="just"/>
            <a:r>
              <a:rPr lang="ru-RU" sz="12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- граждане, завершающие обучение по образовательным программам среднего профессионального или высшего образования в текущем календарном году (за исключением получивших грант на обучение или обучающихся по договорам о целевом обучении), обратившиеся в органы службы занятости по месту жительства, для которых отсутствует подходящая работа по получаемой профессии (специальности).</a:t>
            </a:r>
          </a:p>
          <a:p>
            <a:pPr algn="just"/>
            <a:endParaRPr lang="ru-RU" sz="12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4679" y="4510286"/>
            <a:ext cx="86976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16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354" y="116632"/>
            <a:ext cx="1497330" cy="805815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7278429" y="265857"/>
            <a:ext cx="2190115" cy="509270"/>
            <a:chOff x="0" y="0"/>
            <a:chExt cx="2190560" cy="510363"/>
          </a:xfrm>
        </p:grpSpPr>
        <p:sp>
          <p:nvSpPr>
            <p:cNvPr id="17" name="Надпись 2"/>
            <p:cNvSpPr txBox="1">
              <a:spLocks noChangeArrowheads="1"/>
            </p:cNvSpPr>
            <p:nvPr/>
          </p:nvSpPr>
          <p:spPr bwMode="auto">
            <a:xfrm>
              <a:off x="478155" y="31920"/>
              <a:ext cx="1712405" cy="478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Служба занятости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населения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Курганской области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99730" cy="510363"/>
            </a:xfrm>
            <a:prstGeom prst="rect">
              <a:avLst/>
            </a:prstGeom>
          </p:spPr>
        </p:pic>
      </p:grpSp>
      <p:sp>
        <p:nvSpPr>
          <p:cNvPr id="14" name="Нижний колонтитул 12"/>
          <p:cNvSpPr txBox="1">
            <a:spLocks/>
          </p:cNvSpPr>
          <p:nvPr/>
        </p:nvSpPr>
        <p:spPr>
          <a:xfrm>
            <a:off x="113804" y="5445224"/>
            <a:ext cx="8928512" cy="6281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10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35028" cy="396044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4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РАБОТОДАТЕЛЬ</a:t>
            </a:r>
            <a:r>
              <a:rPr lang="ru-RU" sz="1400" b="1" dirty="0" smtClean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информирует работников о возможности участия в мероприятиях по профессиональному обучению и дополнительному профессиональному образованию </a:t>
            </a:r>
            <a:r>
              <a:rPr lang="ru-RU" altLang="ru-RU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</a:t>
            </a:r>
            <a:r>
              <a:rPr lang="ru-RU" altLang="ru-RU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рамках </a:t>
            </a:r>
            <a:r>
              <a:rPr lang="ru-RU" altLang="ru-RU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федерального проекта «Содействие занятости» национального </a:t>
            </a:r>
            <a:r>
              <a:rPr lang="ru-RU" altLang="ru-RU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проекта «Демография</a:t>
            </a:r>
            <a:r>
              <a:rPr lang="ru-RU" altLang="ru-RU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». </a:t>
            </a:r>
          </a:p>
          <a:p>
            <a:pPr algn="just">
              <a:spcBef>
                <a:spcPts val="0"/>
              </a:spcBef>
            </a:pPr>
            <a:endParaRPr lang="ru-RU" sz="1400" b="1" kern="0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400" b="1" kern="0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ОРГАНИЗАЦИИ</a:t>
            </a:r>
            <a:r>
              <a:rPr lang="ru-RU" sz="1400" b="1" kern="0" dirty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ОБЕСПЕЧИВАЮЩИЕ РЕАЛИЗАЦИЮ </a:t>
            </a:r>
            <a:r>
              <a:rPr lang="ru-RU" sz="1400" b="1" kern="0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МЕРОПРИЯТИЯ ПО ОБУЧЕНИЮ:</a:t>
            </a:r>
            <a:endParaRPr lang="ru-RU" sz="1400" b="1" kern="0" dirty="0">
              <a:solidFill>
                <a:srgbClr val="CF45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8288" indent="-268288" algn="just"/>
            <a:r>
              <a:rPr lang="ru-RU" sz="14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Автономная 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некоммерческая организация «Агентство развития профессионального мастерства (</a:t>
            </a:r>
            <a:r>
              <a:rPr lang="ru-RU" sz="1400" dirty="0" err="1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Ворлдскиллс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Россия</a:t>
            </a:r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)»; 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</a:p>
          <a:p>
            <a:pPr marL="268288" indent="-268288" algn="just">
              <a:tabLst>
                <a:tab pos="268288" algn="l"/>
              </a:tabLst>
            </a:pPr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ФГБОУ </a:t>
            </a:r>
            <a:r>
              <a:rPr 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ВО «Российская академия народного хозяйства и государственной службы при Президенте Российской Федерации» («</a:t>
            </a:r>
            <a:r>
              <a:rPr lang="ru-RU" sz="14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РАНХиГС</a:t>
            </a:r>
            <a:r>
              <a:rPr 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»);</a:t>
            </a:r>
            <a:endParaRPr lang="ru-RU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► </a:t>
            </a:r>
            <a:r>
              <a:rPr lang="ru-RU" sz="14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ФГАОУ ВО «Национальный исследовательский Томский государственный </a:t>
            </a:r>
            <a:r>
              <a:rPr lang="ru-RU" sz="14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университет».</a:t>
            </a:r>
            <a:endParaRPr lang="ru-RU" altLang="ru-RU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spcBef>
                <a:spcPts val="0"/>
              </a:spcBef>
            </a:pPr>
            <a:endParaRPr lang="ru-RU" altLang="ru-RU" sz="16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4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ГРАЖДАНИН</a:t>
            </a:r>
            <a:r>
              <a:rPr lang="ru-RU" sz="1400" b="1" dirty="0" smtClean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alt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подает </a:t>
            </a:r>
            <a:r>
              <a:rPr lang="ru-RU" altLang="ru-RU" sz="1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заявление о прохождении обучения с использованием единой цифровой платформы в сфере занятости и трудовых отношений «Работа в России» (вход в личный кабинет через логин и пароль от </a:t>
            </a:r>
            <a:r>
              <a:rPr lang="ru-RU" altLang="ru-RU" sz="14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Госуслуг</a:t>
            </a:r>
            <a:r>
              <a:rPr lang="ru-RU" altLang="ru-RU" sz="1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lvl="0" algn="l">
              <a:spcBef>
                <a:spcPts val="0"/>
              </a:spcBef>
            </a:pPr>
            <a:endParaRPr lang="ru-RU" sz="1400" b="1" dirty="0" smtClean="0">
              <a:solidFill>
                <a:srgbClr val="CF45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l">
              <a:spcBef>
                <a:spcPts val="0"/>
              </a:spcBef>
            </a:pPr>
            <a:r>
              <a:rPr lang="ru-RU" sz="14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ГРАЖДАНИН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принять участие в обучении  один раз в период до 2024 года. </a:t>
            </a:r>
          </a:p>
          <a:p>
            <a:pPr lvl="0" algn="just">
              <a:spcBef>
                <a:spcPts val="0"/>
              </a:spcBef>
            </a:pPr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Граждане, отчисленные за неуспеваемость или нерегулярное посещение занятий без уважительной причины, лишаются права участия в мероприятиях по обучению.</a:t>
            </a:r>
          </a:p>
          <a:p>
            <a:pPr algn="just">
              <a:spcBef>
                <a:spcPts val="0"/>
              </a:spcBef>
            </a:pPr>
            <a:endParaRPr lang="ru-RU" altLang="ru-RU" sz="1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ru-RU" sz="13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0"/>
              </a:spcBef>
            </a:pPr>
            <a:endParaRPr lang="ru-RU" altLang="ru-RU" sz="1400" b="1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ru-RU" altLang="ru-RU" sz="1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ru-RU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ts val="0"/>
              </a:spcBef>
            </a:pPr>
            <a:endParaRPr lang="ru-RU" sz="13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16016" y="3356991"/>
            <a:ext cx="4248472" cy="3364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51520" y="260648"/>
            <a:ext cx="871296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ИНФОРМАЦИЯ ДЛЯ РАБОТОДАТЕЛЕЙ</a:t>
            </a:r>
            <a:r>
              <a:rPr lang="ru-RU" sz="1400" b="1" cap="all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400" b="1" cap="all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обучению работников</a:t>
            </a:r>
            <a:r>
              <a:rPr lang="ru-RU" sz="1400" b="1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ru-RU" sz="1400" b="1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2022 ГОДУ</a:t>
            </a:r>
            <a:endParaRPr lang="ru-RU" sz="1400" dirty="0">
              <a:solidFill>
                <a:srgbClr val="0033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354" y="116632"/>
            <a:ext cx="1497330" cy="805815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7278429" y="265857"/>
            <a:ext cx="2190115" cy="509270"/>
            <a:chOff x="0" y="0"/>
            <a:chExt cx="2190560" cy="510363"/>
          </a:xfrm>
        </p:grpSpPr>
        <p:sp>
          <p:nvSpPr>
            <p:cNvPr id="16" name="Надпись 2"/>
            <p:cNvSpPr txBox="1">
              <a:spLocks noChangeArrowheads="1"/>
            </p:cNvSpPr>
            <p:nvPr/>
          </p:nvSpPr>
          <p:spPr bwMode="auto">
            <a:xfrm>
              <a:off x="478155" y="31920"/>
              <a:ext cx="1712405" cy="478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Служба занятости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населения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Курганской области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99730" cy="510363"/>
            </a:xfrm>
            <a:prstGeom prst="rect">
              <a:avLst/>
            </a:prstGeom>
          </p:spPr>
        </p:pic>
      </p:grpSp>
      <p:sp>
        <p:nvSpPr>
          <p:cNvPr id="9" name="Нижний колонтитул 12"/>
          <p:cNvSpPr txBox="1">
            <a:spLocks/>
          </p:cNvSpPr>
          <p:nvPr/>
        </p:nvSpPr>
        <p:spPr>
          <a:xfrm>
            <a:off x="113804" y="5759313"/>
            <a:ext cx="8928512" cy="6281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 информацией обращаться в </a:t>
            </a:r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Отдел содействия занятости населения Белозерского района по телефону</a:t>
            </a:r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ru-RU" sz="9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8(35232)2-93-05,2-96-22, 2-92-64 </a:t>
            </a:r>
            <a:endParaRPr lang="ru-RU" sz="900" b="1" dirty="0" smtClean="0">
              <a:solidFill>
                <a:srgbClr val="CF45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80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12968" cy="720080"/>
          </a:xfrm>
        </p:spPr>
        <p:txBody>
          <a:bodyPr>
            <a:noAutofit/>
          </a:bodyPr>
          <a:lstStyle/>
          <a:p>
            <a:pPr algn="l"/>
            <a:r>
              <a:rPr lang="ru-RU" sz="18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Государственная поддержка </a:t>
            </a:r>
            <a:r>
              <a:rPr lang="ru-RU" sz="16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обучение работников, находящихся</a:t>
            </a:r>
            <a:r>
              <a:rPr lang="ru-RU" sz="1400" b="1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br>
              <a:rPr lang="ru-RU" sz="1400" b="1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b="1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 РИСКОМ УВОЛЬНЕНИЯ, В 2022 ГОДУ</a:t>
            </a:r>
            <a:endParaRPr lang="ru-RU" sz="1400" dirty="0">
              <a:solidFill>
                <a:srgbClr val="0033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680252" y="2204864"/>
            <a:ext cx="4248472" cy="3364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173" y="2012935"/>
            <a:ext cx="432000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Основные условия </a:t>
            </a:r>
            <a:r>
              <a:rPr lang="ru-RU" sz="1300" b="1" dirty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для </a:t>
            </a:r>
            <a:r>
              <a:rPr lang="ru-RU" sz="1300" b="1" dirty="0" smtClean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получения субсидии:</a:t>
            </a:r>
            <a:endParaRPr lang="ru-RU" sz="1300" b="1" dirty="0">
              <a:solidFill>
                <a:srgbClr val="68B3E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отсутствие просроченной задолженности по возврату в областной бюджет иных субсидий, бюджетных инвестиций, а также иной просроченной (неурегулированной) задолженности перед областным бюджетом;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работодатель-ЮЛ не должен находиться в процессе реорганизации, ликвидации, в отношении них не введена процедура банкротства, а работодатель-ИП не должен прекратить деятельность в качестве ИП;</a:t>
            </a:r>
            <a:endParaRPr lang="ru-RU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 реестре дисквалифицированных лиц должны отсутствовать сведения о дисквалифицированном руководителе, членах коллегиального исполнительного органа, лице, исполняющем функции единоличного исполнительного органа, или главном бухгалтере работодателя, являющегося ЮЛ, об ИП – производителе товаров, работ, услуг;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124744"/>
            <a:ext cx="87129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Кто может получить субсидию?</a:t>
            </a:r>
          </a:p>
          <a:p>
            <a:pPr algn="just"/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Субсидия предоставляется юридическим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лицам (за исключением государственных (муниципальных) учреждений), индивидуальным предпринимателям, осуществляющим деятельность на территории Курганской области</a:t>
            </a:r>
          </a:p>
          <a:p>
            <a:pPr algn="just"/>
            <a:endParaRPr lang="ru-RU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4488" y="2023269"/>
            <a:ext cx="432000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ru-RU" sz="1300" dirty="0">
                <a:latin typeface="Tahoma" pitchFamily="34" charset="0"/>
                <a:ea typeface="Tahoma" pitchFamily="34" charset="0"/>
                <a:cs typeface="Tahoma" pitchFamily="34" charset="0"/>
              </a:rPr>
              <a:t>работодатель не должен являться иностранным ЮЛ, а также российским ЮЛ, в уставном </a:t>
            </a: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(складочном) капитале </a:t>
            </a:r>
            <a:r>
              <a:rPr lang="ru-RU" sz="1300" dirty="0">
                <a:latin typeface="Tahoma" pitchFamily="34" charset="0"/>
                <a:ea typeface="Tahoma" pitchFamily="34" charset="0"/>
                <a:cs typeface="Tahoma" pitchFamily="34" charset="0"/>
              </a:rPr>
              <a:t>которого доля участия иностранных ЮЛ, местом регистрации которых является государство или </a:t>
            </a: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территория (офшорные зоны), </a:t>
            </a:r>
            <a:r>
              <a:rPr lang="ru-RU" sz="1300" dirty="0">
                <a:latin typeface="Tahoma" pitchFamily="34" charset="0"/>
                <a:ea typeface="Tahoma" pitchFamily="34" charset="0"/>
                <a:cs typeface="Tahoma" pitchFamily="34" charset="0"/>
              </a:rPr>
              <a:t>в совокупности превышающий 50 процентов;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работодатель не должен получать средства из областного бюджета на основании иных НПА на обучение работников, находящихся под риском увольнения;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отсутствие </a:t>
            </a:r>
            <a:r>
              <a:rPr lang="ru-RU" sz="1300" dirty="0">
                <a:latin typeface="Tahoma" pitchFamily="34" charset="0"/>
                <a:ea typeface="Tahoma" pitchFamily="34" charset="0"/>
                <a:cs typeface="Tahoma" pitchFamily="34" charset="0"/>
              </a:rPr>
              <a:t>задолженности по заработной плате;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наличие работников, находящихся под риском увольнения;</a:t>
            </a:r>
            <a:endParaRPr lang="ru-RU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заключен договор об организации обучения работников, находящихся под риском увольнения, между центром занятости и работодателем;</a:t>
            </a:r>
            <a:endParaRPr lang="ru-RU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ru-RU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работодатель полностью провел обучение работников, находящихся под риском увольнения</a:t>
            </a:r>
            <a:endParaRPr lang="ru-RU" sz="13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106917" y="6237312"/>
            <a:ext cx="8928512" cy="365125"/>
          </a:xfrm>
        </p:spPr>
        <p:txBody>
          <a:bodyPr/>
          <a:lstStyle/>
          <a:p>
            <a:r>
              <a:rPr lang="ru-RU" sz="900" b="1" dirty="0" smtClean="0">
                <a:solidFill>
                  <a:srgbClr val="CF45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Постановление Правительства РФ от 18.03.2022 года № 409 </a:t>
            </a:r>
            <a:r>
              <a:rPr lang="ru-RU" sz="900" b="1" dirty="0">
                <a:solidFill>
                  <a:srgbClr val="CF45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 </a:t>
            </a:r>
            <a:r>
              <a:rPr lang="ru-RU" sz="900" b="1" dirty="0" smtClean="0">
                <a:solidFill>
                  <a:srgbClr val="CF45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реализации в 2022 году отдельных мероприятий, </a:t>
            </a:r>
          </a:p>
          <a:p>
            <a:r>
              <a:rPr lang="ru-RU" sz="900" b="1" dirty="0" smtClean="0">
                <a:solidFill>
                  <a:srgbClr val="CF45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направленных на снижение напряженности на рынке труда»</a:t>
            </a:r>
            <a:endParaRPr lang="ru-RU" sz="900" b="1" dirty="0">
              <a:solidFill>
                <a:srgbClr val="CF452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Рисунок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354" y="116632"/>
            <a:ext cx="1497330" cy="805815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7278429" y="265857"/>
            <a:ext cx="2190115" cy="509270"/>
            <a:chOff x="0" y="0"/>
            <a:chExt cx="2190560" cy="510363"/>
          </a:xfrm>
        </p:grpSpPr>
        <p:sp>
          <p:nvSpPr>
            <p:cNvPr id="17" name="Надпись 2"/>
            <p:cNvSpPr txBox="1">
              <a:spLocks noChangeArrowheads="1"/>
            </p:cNvSpPr>
            <p:nvPr/>
          </p:nvSpPr>
          <p:spPr bwMode="auto">
            <a:xfrm>
              <a:off x="478155" y="31920"/>
              <a:ext cx="1712405" cy="478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Служба занятости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населения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Курганской области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99730" cy="5103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1539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12968" cy="72008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Государственная поддержка </a:t>
            </a:r>
            <a:r>
              <a:rPr lang="ru-RU" sz="16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обучение работников, находящихся</a:t>
            </a:r>
            <a:r>
              <a:rPr lang="ru-RU" sz="1600" b="1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ru-RU" sz="1600" b="1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b="1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 РИСКОМ УВОЛЬНЕНИЯ,  В 2022 ГОДУ</a:t>
            </a:r>
            <a:endParaRPr lang="ru-RU" sz="1600" dirty="0">
              <a:solidFill>
                <a:srgbClr val="0033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608004" y="3343274"/>
            <a:ext cx="4248472" cy="3364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124744"/>
            <a:ext cx="87129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Кто может пройти обучение?</a:t>
            </a:r>
          </a:p>
          <a:p>
            <a:pPr algn="just"/>
            <a:r>
              <a:rPr lang="ru-RU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Обучение могут пройти работники</a:t>
            </a:r>
            <a:r>
              <a:rPr lang="ru-RU" sz="1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промышленных предприятий</a:t>
            </a:r>
            <a:r>
              <a:rPr lang="ru-RU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находящиеся под риском увольнения, включая введение режима неполного рабочего времени, простой, временную приостановку работ, предоставление отпусков без сохранения заработной платы, проведение мероприятий по высвобождению работников</a:t>
            </a:r>
            <a:endParaRPr lang="ru-RU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4679" y="2371357"/>
            <a:ext cx="4320000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Размер субсидии </a:t>
            </a:r>
            <a:endParaRPr lang="ru-RU" sz="1400" b="1" dirty="0" smtClean="0">
              <a:solidFill>
                <a:srgbClr val="CF45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400" b="1" dirty="0" smtClean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рассчитывается по формуле:</a:t>
            </a:r>
          </a:p>
          <a:p>
            <a:pPr algn="ctr"/>
            <a:endParaRPr lang="ru-RU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 = N</a:t>
            </a:r>
            <a:r>
              <a:rPr lang="ru-RU" sz="1400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общ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× </a:t>
            </a:r>
            <a:r>
              <a:rPr lang="en-US" sz="1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en-US" sz="1400" baseline="-25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z="1400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б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где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ru-RU" sz="1400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общ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– численность работников, прошедших обучение, человек;</a:t>
            </a:r>
          </a:p>
          <a:p>
            <a:endParaRPr lang="ru-RU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en-US" sz="1400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z="1400" baseline="-25000" dirty="0">
                <a:latin typeface="Tahoma" pitchFamily="34" charset="0"/>
                <a:ea typeface="Tahoma" pitchFamily="34" charset="0"/>
                <a:cs typeface="Tahoma" pitchFamily="34" charset="0"/>
              </a:rPr>
              <a:t>б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– средняя стоимость обучения из расчета на одного обучающегося 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равная 59,58 тыс. рублей</a:t>
            </a:r>
            <a:r>
              <a:rPr lang="ru-RU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algn="just"/>
            <a:endParaRPr lang="ru-RU" sz="1200" b="1" dirty="0" smtClean="0">
              <a:solidFill>
                <a:srgbClr val="CF45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ru-RU" sz="1300" b="1" dirty="0" smtClean="0">
              <a:solidFill>
                <a:srgbClr val="CF45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ru-RU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defTabSz="0"/>
            <a:endParaRPr lang="ru-RU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4679" y="4671738"/>
            <a:ext cx="8712968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300" b="1" dirty="0" smtClean="0">
              <a:solidFill>
                <a:srgbClr val="68B3E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Результатом </a:t>
            </a:r>
            <a:r>
              <a:rPr lang="ru-RU" sz="1400" b="1" dirty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предоставления субсидии </a:t>
            </a:r>
            <a:endParaRPr lang="ru-RU" sz="1400" b="1" dirty="0" smtClean="0">
              <a:solidFill>
                <a:srgbClr val="68B3E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является </a:t>
            </a:r>
            <a:r>
              <a:rPr lang="ru-RU" sz="1300" b="1" dirty="0">
                <a:latin typeface="Tahoma" pitchFamily="34" charset="0"/>
                <a:ea typeface="Tahoma" pitchFamily="34" charset="0"/>
                <a:cs typeface="Tahoma" pitchFamily="34" charset="0"/>
              </a:rPr>
              <a:t>численность работников, находящихся под риском увольнения, прошедших обучение</a:t>
            </a:r>
          </a:p>
          <a:p>
            <a:pPr algn="just"/>
            <a:endParaRPr lang="ru-RU" sz="1300" b="1" dirty="0" smtClean="0">
              <a:solidFill>
                <a:srgbClr val="68B3E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Показателем </a:t>
            </a:r>
            <a:r>
              <a:rPr lang="ru-RU" sz="1400" b="1" dirty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эффективности предоставления субсидий </a:t>
            </a:r>
            <a:endParaRPr lang="ru-RU" sz="1400" b="1" dirty="0" smtClean="0">
              <a:solidFill>
                <a:srgbClr val="68B3E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является  </a:t>
            </a:r>
            <a:r>
              <a:rPr lang="ru-RU" sz="1300" b="1" dirty="0">
                <a:latin typeface="Tahoma" pitchFamily="34" charset="0"/>
                <a:ea typeface="Tahoma" pitchFamily="34" charset="0"/>
                <a:cs typeface="Tahoma" pitchFamily="34" charset="0"/>
              </a:rPr>
              <a:t>доля занятых по истечении 3 месяцев после завершения обучения из числа работников, находящихся под риском увольнения, прошедших обучение, не менее 85 процентов</a:t>
            </a: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8928512" cy="365125"/>
          </a:xfrm>
        </p:spPr>
        <p:txBody>
          <a:bodyPr/>
          <a:lstStyle/>
          <a:p>
            <a:r>
              <a:rPr lang="ru-RU" sz="900" b="1" dirty="0" smtClean="0">
                <a:solidFill>
                  <a:srgbClr val="CF45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Постановление Правительства РФ от 18.03.2022 года № 409 </a:t>
            </a:r>
            <a:r>
              <a:rPr lang="ru-RU" sz="900" b="1" dirty="0">
                <a:solidFill>
                  <a:srgbClr val="CF45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 </a:t>
            </a:r>
            <a:r>
              <a:rPr lang="ru-RU" sz="900" b="1" dirty="0" smtClean="0">
                <a:solidFill>
                  <a:srgbClr val="CF45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реализации в 2022 году отдельных мероприятий, </a:t>
            </a:r>
          </a:p>
          <a:p>
            <a:r>
              <a:rPr lang="ru-RU" sz="900" b="1" dirty="0" smtClean="0">
                <a:solidFill>
                  <a:srgbClr val="CF452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направленных на снижение напряженности на рынке труда»</a:t>
            </a:r>
            <a:endParaRPr lang="ru-RU" sz="900" b="1" dirty="0">
              <a:solidFill>
                <a:srgbClr val="CF452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Рисунок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354" y="116632"/>
            <a:ext cx="1497330" cy="805815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7278429" y="265857"/>
            <a:ext cx="2190115" cy="509270"/>
            <a:chOff x="0" y="0"/>
            <a:chExt cx="2190560" cy="510363"/>
          </a:xfrm>
        </p:grpSpPr>
        <p:sp>
          <p:nvSpPr>
            <p:cNvPr id="17" name="Надпись 2"/>
            <p:cNvSpPr txBox="1">
              <a:spLocks noChangeArrowheads="1"/>
            </p:cNvSpPr>
            <p:nvPr/>
          </p:nvSpPr>
          <p:spPr bwMode="auto">
            <a:xfrm>
              <a:off x="478155" y="31920"/>
              <a:ext cx="1712405" cy="478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Служба занятости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населения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Курганской области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99730" cy="510363"/>
            </a:xfrm>
            <a:prstGeom prst="rect">
              <a:avLst/>
            </a:prstGeom>
          </p:spPr>
        </p:pic>
      </p:grpSp>
      <p:sp>
        <p:nvSpPr>
          <p:cNvPr id="20" name="Прямоугольник 19"/>
          <p:cNvSpPr/>
          <p:nvPr/>
        </p:nvSpPr>
        <p:spPr>
          <a:xfrm>
            <a:off x="4608004" y="2424969"/>
            <a:ext cx="424847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Субсидии не предоставляются работодателям в случаях:</a:t>
            </a:r>
          </a:p>
          <a:p>
            <a:pPr indent="180975" algn="just">
              <a:buAutoNum type="arabicParenR"/>
            </a:pPr>
            <a:r>
              <a:rPr lang="ru-RU" sz="1300" dirty="0">
                <a:latin typeface="Tahoma" pitchFamily="34" charset="0"/>
                <a:ea typeface="Tahoma" pitchFamily="34" charset="0"/>
                <a:cs typeface="Tahoma" pitchFamily="34" charset="0"/>
              </a:rPr>
              <a:t>повторного обучения одного и того же работника, если работодателю в текущем финансовом году предоставлялась субсидия на возмещение затрат, связанных с обучением данного работника;</a:t>
            </a:r>
          </a:p>
          <a:p>
            <a:pPr algn="just"/>
            <a:r>
              <a:rPr lang="ru-RU" sz="1300" dirty="0">
                <a:latin typeface="Tahoma" pitchFamily="34" charset="0"/>
                <a:ea typeface="Tahoma" pitchFamily="34" charset="0"/>
                <a:cs typeface="Tahoma" pitchFamily="34" charset="0"/>
              </a:rPr>
              <a:t>2) обучения работников, ранее являвшихся (являющихся) участниками мероприятия по обучению отдельных категорий граждан, предусмотренного постановлением Правительства Российской Федерации от 27 мая 2021 года № 800 </a:t>
            </a:r>
          </a:p>
          <a:p>
            <a:pPr algn="ctr"/>
            <a:endParaRPr lang="ru-RU" sz="1300" b="1" dirty="0" smtClean="0">
              <a:solidFill>
                <a:srgbClr val="CF45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ru-RU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defTabSz="0"/>
            <a:endParaRPr lang="ru-RU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48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24742"/>
            <a:ext cx="8640960" cy="502588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b="1" dirty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Последовательность действий </a:t>
            </a:r>
            <a:r>
              <a:rPr lang="ru-RU" sz="1400" b="1" dirty="0" smtClean="0">
                <a:solidFill>
                  <a:srgbClr val="68B3E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работодателя:</a:t>
            </a:r>
          </a:p>
          <a:p>
            <a:pPr>
              <a:spcBef>
                <a:spcPts val="0"/>
              </a:spcBef>
            </a:pPr>
            <a:endParaRPr lang="ru-RU" sz="400" b="1" dirty="0">
              <a:solidFill>
                <a:srgbClr val="68B3E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Определяет </a:t>
            </a:r>
            <a:r>
              <a:rPr lang="ru-RU" altLang="ru-RU" sz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образовательную </a:t>
            </a:r>
            <a:r>
              <a:rPr lang="ru-RU" altLang="ru-RU" sz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организацию для обучения работников, находящихся под риском    увольнения. </a:t>
            </a:r>
            <a:r>
              <a:rPr lang="ru-RU" altLang="ru-RU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</a:t>
            </a: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бучение </a:t>
            </a:r>
            <a:r>
              <a:rPr lang="ru-RU" sz="13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может проводиться как у работодателя по месту работы при наличии у него лицензии на осуществление образовательной деятельности по соответствующим образовательным программам, так и в образовательных организациях, имеющих лицензии на осуществление образовательной деятельности. Отбор образовательной организации работодатель проводит по согласованию с центром занятости</a:t>
            </a:r>
            <a:r>
              <a:rPr lang="ru-RU" sz="13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ru-RU" altLang="ru-RU" sz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Заключает с образовательной организацией договор на обучение работников, находящихся под риском увольнения</a:t>
            </a:r>
            <a:r>
              <a:rPr lang="ru-RU" altLang="ru-RU" sz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ru-RU" altLang="ru-RU" sz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Заключает с работником, находящимся под риском увольнения, договор об обучении.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ru-RU" altLang="ru-RU" sz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Направляет работника, находящегося под риском увольнения, в образовательную организацию на обучение</a:t>
            </a:r>
            <a:r>
              <a:rPr lang="ru-RU" altLang="ru-RU" sz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ru-RU" altLang="ru-RU" sz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Предоставляет в центр занятости документы для участия в отборе работодателей на получение субсидии по возмещению затрат, связанных с обучением работников, находящихся под риском увольнения</a:t>
            </a:r>
            <a:r>
              <a:rPr lang="ru-RU" altLang="ru-RU" sz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ru-RU" altLang="ru-RU" sz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случае принятия центром занятости решения о предоставлении субсидии, заключает с центром занятости соглашение о предоставлении субсидии по возмещению затрат, связанных с обучением работников, находящихся под риском увольнения, </a:t>
            </a:r>
            <a:r>
              <a:rPr lang="ru-RU" altLang="ru-RU" sz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 использованием государственной интегрированной информационной системы управления общественными финансами «Электронный бюджет»</a:t>
            </a:r>
            <a:r>
              <a:rPr lang="ru-RU" altLang="ru-RU" sz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34290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ru-RU" altLang="ru-RU" sz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Получает </a:t>
            </a:r>
            <a:r>
              <a:rPr lang="ru-RU" altLang="ru-RU" sz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 центра занятости субсидию на возмещение затрат, связанных с обучение работников, находящихся под риском </a:t>
            </a:r>
            <a:r>
              <a:rPr lang="ru-RU" altLang="ru-RU" sz="13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увольнения. </a:t>
            </a:r>
            <a:endParaRPr lang="ru-RU" altLang="ru-RU" sz="13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>
              <a:spcBef>
                <a:spcPts val="0"/>
              </a:spcBef>
            </a:pPr>
            <a:endParaRPr lang="ru-RU" altLang="ru-RU" sz="13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ru-RU" sz="13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ru-RU" sz="13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spcBef>
                <a:spcPts val="0"/>
              </a:spcBef>
            </a:pPr>
            <a:endParaRPr lang="ru-RU" sz="13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16016" y="3356991"/>
            <a:ext cx="4248472" cy="3364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107504" y="6093296"/>
            <a:ext cx="8928512" cy="628179"/>
          </a:xfrm>
        </p:spPr>
        <p:txBody>
          <a:bodyPr/>
          <a:lstStyle/>
          <a:p>
            <a:r>
              <a:rPr lang="ru-RU" sz="900" b="1" dirty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 информацией обращаться в Главное управление по труду и занятости населения Курганской области по телефону: (3522) 45-46-21 </a:t>
            </a:r>
          </a:p>
          <a:p>
            <a:r>
              <a:rPr lang="ru-RU" sz="900" b="1" dirty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или в центр занятости населения по месту жительства или по месту пребывания. </a:t>
            </a:r>
          </a:p>
          <a:p>
            <a:r>
              <a:rPr lang="ru-RU" sz="900" b="1" dirty="0">
                <a:solidFill>
                  <a:srgbClr val="CF45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Контактные данные центров занятости: </a:t>
            </a:r>
            <a:r>
              <a:rPr lang="en-US" sz="9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http</a:t>
            </a:r>
            <a:r>
              <a:rPr lang="ru-RU" sz="9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://</a:t>
            </a:r>
            <a:r>
              <a:rPr lang="en-US" sz="900" b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czn.kurganobl.ru/struct.html</a:t>
            </a:r>
            <a:endParaRPr lang="ru-RU" sz="9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51520" y="260648"/>
            <a:ext cx="8712968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Государственная поддержка </a:t>
            </a:r>
            <a:r>
              <a:rPr lang="ru-RU" sz="16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b="1" cap="all" dirty="0" smtClean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b="1" cap="all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обучение работников, находящихся</a:t>
            </a:r>
            <a:r>
              <a:rPr lang="ru-RU" sz="1400" b="1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br>
              <a:rPr lang="ru-RU" sz="1400" b="1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400" b="1" dirty="0">
                <a:solidFill>
                  <a:srgbClr val="0033A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 РИСКОМ УВОЛЬНЕНИЯ, В 2022 ГОДУ</a:t>
            </a:r>
            <a:endParaRPr lang="ru-RU" sz="1400" dirty="0">
              <a:solidFill>
                <a:srgbClr val="0033A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354" y="116632"/>
            <a:ext cx="1497330" cy="805815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7278429" y="265857"/>
            <a:ext cx="2190115" cy="509270"/>
            <a:chOff x="0" y="0"/>
            <a:chExt cx="2190560" cy="510363"/>
          </a:xfrm>
        </p:grpSpPr>
        <p:sp>
          <p:nvSpPr>
            <p:cNvPr id="16" name="Надпись 2"/>
            <p:cNvSpPr txBox="1">
              <a:spLocks noChangeArrowheads="1"/>
            </p:cNvSpPr>
            <p:nvPr/>
          </p:nvSpPr>
          <p:spPr bwMode="auto">
            <a:xfrm>
              <a:off x="478155" y="31920"/>
              <a:ext cx="1712405" cy="478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Служба занятости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населения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ru-RU" sz="800" b="1" dirty="0">
                  <a:solidFill>
                    <a:srgbClr val="68B3E7"/>
                  </a:solidFill>
                  <a:effectLst/>
                  <a:latin typeface="Montserrat SemiBold"/>
                  <a:ea typeface="Calibri"/>
                  <a:cs typeface="Tahoma"/>
                </a:rPr>
                <a:t>Курганской области</a:t>
              </a:r>
              <a:endParaRPr lang="ru-R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499730" cy="5103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361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1307</Words>
  <Application>Microsoft Office PowerPoint</Application>
  <PresentationFormat>Экран (4:3)</PresentationFormat>
  <Paragraphs>131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ИНФОРМАЦИЯ ДЛЯ РАБОТОДАТЕЛЕЙ по обучению работников  В 2022 ГОДУ</vt:lpstr>
      <vt:lpstr>ИНФОРМАЦИЯ ДЛЯ РАБОТОДАТЕЛЕЙ по обучению работников  В 2022 ГОДУ</vt:lpstr>
      <vt:lpstr>Презентация PowerPoint</vt:lpstr>
      <vt:lpstr>Государственная поддержка  на обучение работников, находящихся   ПОД РИСКОМ УВОЛЬНЕНИЯ, В 2022 ГОДУ</vt:lpstr>
      <vt:lpstr>Государственная поддержка  на обучение работников, находящихся  ПОД РИСКОМ УВОЛЬНЕНИЯ,  В 2022 ГОДУ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работодателям для получения государственной поддержки                                                                  при трудоустройстве безработных граждан</dc:title>
  <dc:creator>Лазарева Гульнара Петровна</dc:creator>
  <cp:lastModifiedBy>Ветчинина Светлана Юрьевна</cp:lastModifiedBy>
  <cp:revision>97</cp:revision>
  <cp:lastPrinted>2022-07-13T05:14:22Z</cp:lastPrinted>
  <dcterms:created xsi:type="dcterms:W3CDTF">2021-04-05T04:48:23Z</dcterms:created>
  <dcterms:modified xsi:type="dcterms:W3CDTF">2022-07-13T05:15:09Z</dcterms:modified>
</cp:coreProperties>
</file>