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5" r:id="rId1"/>
  </p:sldMasterIdLst>
  <p:notesMasterIdLst>
    <p:notesMasterId r:id="rId4"/>
  </p:notesMasterIdLst>
  <p:sldIdLst>
    <p:sldId id="272" r:id="rId2"/>
    <p:sldId id="273" r:id="rId3"/>
  </p:sldIdLst>
  <p:sldSz cx="24384000" cy="13716000"/>
  <p:notesSz cx="6808788" cy="994092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207" userDrawn="1">
          <p15:clr>
            <a:srgbClr val="A4A3A4"/>
          </p15:clr>
        </p15:guide>
        <p15:guide id="2" pos="974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катерина Анатольевна Меркулова" initials="ЕАМ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6595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98" autoAdjust="0"/>
    <p:restoredTop sz="94680"/>
  </p:normalViewPr>
  <p:slideViewPr>
    <p:cSldViewPr snapToGrid="0" showGuides="1">
      <p:cViewPr>
        <p:scale>
          <a:sx n="40" d="100"/>
          <a:sy n="40" d="100"/>
        </p:scale>
        <p:origin x="-336" y="-91"/>
      </p:cViewPr>
      <p:guideLst>
        <p:guide orient="horz" pos="4207"/>
        <p:guide pos="9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07839" y="4721940"/>
            <a:ext cx="4993111" cy="447341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208264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9559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9559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1" y="2244726"/>
            <a:ext cx="18288000" cy="4775200"/>
          </a:xfrm>
        </p:spPr>
        <p:txBody>
          <a:bodyPr anchor="b"/>
          <a:lstStyle>
            <a:lvl1pPr algn="ctr">
              <a:defRPr sz="11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1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7846-0A28-4B4B-8C5A-7E0F1546BEF8}" type="datetime1">
              <a:rPr lang="en-US" smtClean="0"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54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8437-10E5-4C9E-BCA8-9223BC06FF42}" type="datetime1">
              <a:rPr lang="en-US" smtClean="0"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823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E08E-1ACD-402E-9A7A-0288151005A9}" type="datetime1">
              <a:rPr lang="en-US" smtClean="0"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059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6DD8-6FF7-489C-95ED-E4C9ABBC1EB4}" type="datetime1">
              <a:rPr lang="en-US" smtClean="0"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395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1" y="3419477"/>
            <a:ext cx="21031200" cy="5705474"/>
          </a:xfrm>
        </p:spPr>
        <p:txBody>
          <a:bodyPr anchor="b"/>
          <a:lstStyle>
            <a:lvl1pPr>
              <a:defRPr sz="11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1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B216-0A94-4FDD-A357-A5621184033A}" type="datetime1">
              <a:rPr lang="en-US" smtClean="0"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921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F9DC1-93AC-429D-9ED2-2F8055BE6B6D}" type="datetime1">
              <a:rPr lang="en-US" smtClean="0"/>
              <a:t>4/8/2021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345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1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84C0-CC35-48C6-811C-7BB5073B64AE}" type="datetime1">
              <a:rPr lang="en-US" smtClean="0"/>
              <a:t>4/8/2021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79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89D2-4DA8-47F9-81B1-E4481F110B6D}" type="datetime1">
              <a:rPr lang="en-US" smtClean="0"/>
              <a:t>4/8/2021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80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C163-A7C6-446C-9C49-D236192C7411}" type="datetime1">
              <a:rPr lang="en-US" smtClean="0"/>
              <a:t>4/8/2021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777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33B0-39B6-4A12-BF83-871C3088B7AC}" type="datetime1">
              <a:rPr lang="en-US" smtClean="0"/>
              <a:t>4/8/2021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963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4" indent="0">
              <a:buNone/>
              <a:defRPr sz="4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B6A7E-5224-4076-BC52-DF6C3542AC43}" type="datetime1">
              <a:rPr lang="en-US" smtClean="0"/>
              <a:t>4/8/2021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89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1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1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1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894E1-C4FA-4928-8095-1B1D2190E87F}" type="datetime1">
              <a:rPr lang="en-US" smtClean="0"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1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56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hdr="0" ftr="0" dt="0"/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czn.kurganobl.ru/struct.html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A picture containing indoor, building, bathroom, white&#10;&#10;Description automatically generated">
            <a:extLst>
              <a:ext uri="{FF2B5EF4-FFF2-40B4-BE49-F238E27FC236}">
                <a16:creationId xmlns:a16="http://schemas.microsoft.com/office/drawing/2014/main" xmlns="" id="{01711132-13A7-4DDC-9E6C-099EE0ABD8D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86" y="345761"/>
            <a:ext cx="24384000" cy="13716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9E44AD5-4368-AB49-909C-BDAFEEBF78F1}"/>
              </a:ext>
            </a:extLst>
          </p:cNvPr>
          <p:cNvSpPr txBox="1"/>
          <p:nvPr/>
        </p:nvSpPr>
        <p:spPr>
          <a:xfrm>
            <a:off x="627868" y="347775"/>
            <a:ext cx="223920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hangingPunct="1"/>
            <a:r>
              <a:rPr lang="ru-RU" sz="4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Внимание граждан, желающих приобрести новые </a:t>
            </a:r>
          </a:p>
          <a:p>
            <a:pPr defTabSz="457200" hangingPunct="1"/>
            <a:r>
              <a:rPr lang="ru-RU" sz="4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или развить имеющиеся знания!</a:t>
            </a:r>
            <a:endParaRPr lang="ru-RU" sz="40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Номер слайда 2">
            <a:extLst>
              <a:ext uri="{FF2B5EF4-FFF2-40B4-BE49-F238E27FC236}">
                <a16:creationId xmlns:a16="http://schemas.microsoft.com/office/drawing/2014/main" xmlns="" id="{5710E548-AFC0-2B4F-AC14-52B055D49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227832" y="1050418"/>
            <a:ext cx="819064" cy="730250"/>
          </a:xfrm>
        </p:spPr>
        <p:txBody>
          <a:bodyPr anchor="t"/>
          <a:lstStyle/>
          <a:p>
            <a:pPr defTabSz="457200" hangingPunct="1"/>
            <a:fld id="{3EB41C90-D637-C143-BDA7-191B306197C0}" type="slidenum">
              <a:rPr lang="en-US" kern="1200">
                <a:solidFill>
                  <a:prstClr val="black">
                    <a:tint val="75000"/>
                  </a:prstClr>
                </a:solidFill>
                <a:latin typeface="Montserrat" pitchFamily="2" charset="77"/>
              </a:rPr>
              <a:pPr defTabSz="457200" hangingPunct="1"/>
              <a:t>1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Montserrat" pitchFamily="2" charset="77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10836" y="3000458"/>
            <a:ext cx="911629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Кто имеет право бесплатно пройти профессиональное обучение?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граждане</a:t>
            </a:r>
            <a:r>
              <a:rPr lang="ru-RU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ищущие работу и </a:t>
            </a:r>
            <a:r>
              <a:rPr lang="ru-RU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обратившиеся </a:t>
            </a:r>
          </a:p>
          <a:p>
            <a:pPr algn="l"/>
            <a:r>
              <a:rPr lang="ru-RU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органы службы </a:t>
            </a:r>
            <a:r>
              <a:rPr lang="ru-RU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занятости</a:t>
            </a:r>
            <a:r>
              <a:rPr lang="ru-RU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включая </a:t>
            </a:r>
            <a:r>
              <a:rPr lang="ru-RU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безработных;</a:t>
            </a:r>
            <a:endParaRPr lang="ru-RU" sz="2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l">
              <a:buFont typeface="Wingdings" pitchFamily="2" charset="2"/>
              <a:buChar char="Ø"/>
            </a:pPr>
            <a:r>
              <a:rPr lang="ru-RU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лица в возрасте 50-ти лет и </a:t>
            </a:r>
            <a:r>
              <a:rPr lang="ru-RU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старше;</a:t>
            </a:r>
            <a:endParaRPr lang="ru-RU" sz="2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l">
              <a:buFont typeface="Wingdings" pitchFamily="2" charset="2"/>
              <a:buChar char="Ø"/>
            </a:pPr>
            <a:r>
              <a:rPr lang="ru-RU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лица </a:t>
            </a:r>
            <a:r>
              <a:rPr lang="ru-RU" sz="2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предпенсионного</a:t>
            </a:r>
            <a:r>
              <a:rPr lang="ru-RU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возраста;</a:t>
            </a:r>
            <a:endParaRPr lang="ru-RU" sz="2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l">
              <a:buFont typeface="Wingdings" pitchFamily="2" charset="2"/>
              <a:buChar char="Ø"/>
            </a:pPr>
            <a:r>
              <a:rPr lang="ru-RU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женщины, находящиеся в отпуске </a:t>
            </a:r>
            <a:r>
              <a:rPr lang="ru-RU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уходу  за ребенком в возрасте до </a:t>
            </a:r>
            <a:r>
              <a:rPr lang="ru-RU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трех </a:t>
            </a:r>
            <a:r>
              <a:rPr lang="ru-RU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лет,</a:t>
            </a:r>
          </a:p>
          <a:p>
            <a:pPr marL="342900" lvl="0" indent="-342900" algn="l">
              <a:buFont typeface="Wingdings" pitchFamily="2" charset="2"/>
              <a:buChar char="Ø"/>
            </a:pPr>
            <a:r>
              <a:rPr lang="ru-RU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женщины, не состоящие </a:t>
            </a:r>
            <a:r>
              <a:rPr lang="ru-RU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трудовых </a:t>
            </a:r>
            <a:r>
              <a:rPr lang="ru-RU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отношениях и имеющие </a:t>
            </a:r>
            <a:r>
              <a:rPr lang="ru-RU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детей </a:t>
            </a:r>
            <a:r>
              <a:rPr lang="ru-RU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дошкольного  возраста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9397" y="672517"/>
            <a:ext cx="1522709" cy="620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06262" y="1893625"/>
            <a:ext cx="18697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Центры занятости населения приглашают граждан пройти обучение в рамках регионального проекта «Содействие занятости» национального проекта «Демография»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15589" y="7970594"/>
            <a:ext cx="8919379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Кто будет выступать региональным оператором программы по обучению?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ГБПОУ </a:t>
            </a:r>
            <a:r>
              <a:rPr lang="ru-RU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«Курганский промышленный техникум»</a:t>
            </a:r>
          </a:p>
          <a:p>
            <a:pPr lvl="0" algn="l">
              <a:buFont typeface="Wingdings" pitchFamily="2" charset="2"/>
              <a:buChar char="Ø"/>
            </a:pPr>
            <a:r>
              <a:rPr lang="ru-RU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Курганский </a:t>
            </a:r>
            <a:r>
              <a:rPr lang="ru-RU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филиал ФГБОУ «Российская академия народного хозяйства и государственной службы при </a:t>
            </a:r>
            <a:r>
              <a:rPr lang="ru-RU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Президенте Российской </a:t>
            </a:r>
            <a:r>
              <a:rPr lang="ru-RU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Федерации»;</a:t>
            </a:r>
          </a:p>
          <a:p>
            <a:pPr lvl="0" algn="l">
              <a:buFont typeface="Wingdings" pitchFamily="2" charset="2"/>
              <a:buChar char="Ø"/>
            </a:pPr>
            <a:r>
              <a:rPr lang="ru-RU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Центр </a:t>
            </a:r>
            <a:r>
              <a:rPr lang="ru-RU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дополнительного образования ФГБОУ ВО «Тюменский государственный университет»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3694525" y="3207321"/>
            <a:ext cx="8919379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Что нужно сделать, чтобы пройти обучение?</a:t>
            </a:r>
          </a:p>
          <a:p>
            <a:pPr lvl="0" algn="l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подать </a:t>
            </a:r>
            <a:r>
              <a:rPr lang="ru-RU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заявление на обучение  на портале «Работа в России», через логин и пароль входа в личный кабинет на сайте «</a:t>
            </a:r>
            <a:r>
              <a:rPr lang="ru-RU" sz="2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Госуслуги</a:t>
            </a:r>
            <a:r>
              <a:rPr lang="ru-RU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»;</a:t>
            </a:r>
          </a:p>
          <a:p>
            <a:pPr algn="l">
              <a:buFont typeface="Wingdings" pitchFamily="2" charset="2"/>
              <a:buChar char="Ø"/>
            </a:pPr>
            <a:r>
              <a:rPr lang="ru-RU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выбрать </a:t>
            </a:r>
            <a:r>
              <a:rPr lang="ru-RU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компетенцию,  </a:t>
            </a:r>
            <a:r>
              <a:rPr lang="ru-RU" sz="26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оценив возможность  трудоустройства по  полученной профессии после </a:t>
            </a:r>
            <a:r>
              <a:rPr lang="ru-RU" sz="26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обучения</a:t>
            </a:r>
            <a:endParaRPr lang="ru-RU" sz="2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691186" y="6119003"/>
            <a:ext cx="1001092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ВАЖНО! Перед направлением гражданина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 обучение образовательная организация будет заключать:</a:t>
            </a:r>
            <a:endParaRPr lang="ru-RU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b="1" dirty="0"/>
              <a:t> </a:t>
            </a:r>
            <a:r>
              <a:rPr lang="ru-RU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трёхсторонний </a:t>
            </a:r>
            <a:r>
              <a:rPr lang="ru-RU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договор с участником мероприятия </a:t>
            </a:r>
            <a:r>
              <a:rPr lang="ru-RU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работодателем </a:t>
            </a:r>
            <a:r>
              <a:rPr lang="ru-RU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 последующем </a:t>
            </a:r>
            <a:r>
              <a:rPr lang="ru-RU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трудоустройстве;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ru-RU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двухсторонний </a:t>
            </a:r>
            <a:r>
              <a:rPr lang="ru-RU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договор с гражданином, предусматривающий обязательство по открытию собственного дела после обучения (регистрация в качестве индивидуального предпринимателя, юридического лица, крестьянского (фермерского) хозяйства </a:t>
            </a:r>
            <a:r>
              <a:rPr lang="ru-RU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или </a:t>
            </a:r>
            <a:r>
              <a:rPr lang="ru-RU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самозанятого</a:t>
            </a:r>
            <a:r>
              <a:rPr lang="ru-RU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55678" y="11734088"/>
            <a:ext cx="251302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За информацией обращаться </a:t>
            </a:r>
            <a:r>
              <a:rPr lang="ru-RU" b="1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b="1" i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Главное управление по труду и занятости населения Курганской области </a:t>
            </a:r>
            <a:r>
              <a:rPr lang="ru-RU" b="1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b="1" i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телефону: (3522) 45-46-21 </a:t>
            </a:r>
            <a:endParaRPr lang="ru-RU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i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или </a:t>
            </a:r>
            <a:r>
              <a:rPr lang="ru-RU" b="1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b="1" i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центр занятости населения по месту жительства. </a:t>
            </a:r>
            <a:endParaRPr lang="ru-RU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i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Контактные данные центров занятости:  </a:t>
            </a:r>
            <a:r>
              <a:rPr lang="ru-RU" b="1" i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/>
              </a:rPr>
              <a:t>http://czn.kurganobl.ru/struct.html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88277" y="11734088"/>
            <a:ext cx="22917168" cy="1698133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68" y="7862200"/>
            <a:ext cx="1319214" cy="132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AutoShape 7" descr="https://www.syktsu.ru/edu/additional-education/FP-sodeystvie-zanyatosti/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https://www.syktsu.ru/edu/additional-education/FP-sodeystvie-zanyatosti/8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61" y="3180212"/>
            <a:ext cx="1256228" cy="125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6861" y="3209105"/>
            <a:ext cx="1329084" cy="1329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 descr="https://www.syktsu.ru/edu/additional-education/FP-sodeystvie-zanyatosti/5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5214" y="6119003"/>
            <a:ext cx="1329084" cy="132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2071" y="9728649"/>
            <a:ext cx="1319214" cy="132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13697863" y="9868621"/>
            <a:ext cx="100075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Какое направление для обучения можно выбрать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694525" y="10251869"/>
            <a:ext cx="1046669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 списком направлений </a:t>
            </a:r>
            <a:r>
              <a:rPr lang="ru-RU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для обучения вы </a:t>
            </a:r>
            <a:r>
              <a:rPr lang="ru-RU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можете ознакомиться при заполнении </a:t>
            </a:r>
            <a:r>
              <a:rPr lang="ru-RU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заявки на обучение на портале «Работа в России»</a:t>
            </a:r>
            <a:endParaRPr lang="ru-RU" sz="2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216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A picture containing indoor, building, bathroom, white&#10;&#10;Description automatically generated">
            <a:extLst>
              <a:ext uri="{FF2B5EF4-FFF2-40B4-BE49-F238E27FC236}">
                <a16:creationId xmlns:a16="http://schemas.microsoft.com/office/drawing/2014/main" xmlns="" id="{01711132-13A7-4DDC-9E6C-099EE0ABD8D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649" y="1"/>
            <a:ext cx="24384001" cy="13716000"/>
          </a:xfrm>
          <a:prstGeom prst="rect">
            <a:avLst/>
          </a:prstGeom>
        </p:spPr>
      </p:pic>
      <p:sp>
        <p:nvSpPr>
          <p:cNvPr id="37" name="Номер слайда 2">
            <a:extLst>
              <a:ext uri="{FF2B5EF4-FFF2-40B4-BE49-F238E27FC236}">
                <a16:creationId xmlns:a16="http://schemas.microsoft.com/office/drawing/2014/main" xmlns="" id="{5710E548-AFC0-2B4F-AC14-52B055D49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227832" y="1050418"/>
            <a:ext cx="819064" cy="730250"/>
          </a:xfrm>
        </p:spPr>
        <p:txBody>
          <a:bodyPr anchor="t"/>
          <a:lstStyle/>
          <a:p>
            <a:pPr defTabSz="457200" hangingPunct="1"/>
            <a:fld id="{3EB41C90-D637-C143-BDA7-191B306197C0}" type="slidenum">
              <a:rPr lang="en-US" kern="1200">
                <a:solidFill>
                  <a:prstClr val="black">
                    <a:tint val="75000"/>
                  </a:prstClr>
                </a:solidFill>
                <a:latin typeface="Montserrat" pitchFamily="2" charset="77"/>
              </a:rPr>
              <a:pPr defTabSz="457200" hangingPunct="1"/>
              <a:t>2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Montserrat" pitchFamily="2" charset="77"/>
            </a:endParaRPr>
          </a:p>
        </p:txBody>
      </p:sp>
      <p:sp>
        <p:nvSpPr>
          <p:cNvPr id="22" name="договоры  с центрами обучения">
            <a:extLst>
              <a:ext uri="{FF2B5EF4-FFF2-40B4-BE49-F238E27FC236}">
                <a16:creationId xmlns:a16="http://schemas.microsoft.com/office/drawing/2014/main" xmlns="" id="{6DAB5196-9371-4E48-B2DF-25B003390759}"/>
              </a:ext>
            </a:extLst>
          </p:cNvPr>
          <p:cNvSpPr txBox="1"/>
          <p:nvPr/>
        </p:nvSpPr>
        <p:spPr>
          <a:xfrm>
            <a:off x="13915845" y="8385776"/>
            <a:ext cx="9789600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/>
            <a:endParaRPr dirty="0">
              <a:solidFill>
                <a:schemeClr val="tx1"/>
              </a:solidFill>
              <a:latin typeface="Montserrat" pitchFamily="2" charset="77"/>
              <a:ea typeface="Helvetica Neue Medium"/>
              <a:cs typeface="Helvetica Neue Medium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9397" y="672517"/>
            <a:ext cx="1522709" cy="620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9E44AD5-4368-AB49-909C-BDAFEEBF78F1}"/>
              </a:ext>
            </a:extLst>
          </p:cNvPr>
          <p:cNvSpPr txBox="1"/>
          <p:nvPr/>
        </p:nvSpPr>
        <p:spPr>
          <a:xfrm>
            <a:off x="1797269" y="444035"/>
            <a:ext cx="200852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hangingPunct="1"/>
            <a:r>
              <a:rPr lang="ru-RU" sz="3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КАК ПОДАТЬ </a:t>
            </a:r>
            <a:r>
              <a:rPr lang="ru-RU" sz="3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ЗАЯВЛЕНИЕ НА </a:t>
            </a:r>
            <a:r>
              <a:rPr lang="ru-RU" sz="3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ОБУЧЕНИЕ В РАМКАХ РЕГИОНАЛЬНОГО ПРОЕКТА «СОДЕЙСТВИЕ ЗАНЯТОСТИ» НАЦИОНАЛЬНОГО ПРОЕКТА «ДЕМОГРАФИЯ НА ПОРТАЛЕ «РАБОТА В РОССИИ»?</a:t>
            </a:r>
          </a:p>
        </p:txBody>
      </p:sp>
      <p:pic>
        <p:nvPicPr>
          <p:cNvPr id="27" name="Рисунок 26" descr="C:\Users\KITYSHINAAS\Desktop\заявление 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4462993"/>
            <a:ext cx="5364268" cy="5415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Рисунок 30" descr="C:\Users\KITYSHINAAS\Desktop\[Originals]\заявка  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7950" y="4548613"/>
            <a:ext cx="4146984" cy="5415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Picture 6" descr="C:\Users\KITYSHINAAS\Desktop\заявка 6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449" y="4548613"/>
            <a:ext cx="4483995" cy="5076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Стрелка вправо 32"/>
          <p:cNvSpPr/>
          <p:nvPr/>
        </p:nvSpPr>
        <p:spPr>
          <a:xfrm>
            <a:off x="7241820" y="6831544"/>
            <a:ext cx="619125" cy="55245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>
            <a:off x="13398605" y="6882891"/>
            <a:ext cx="619125" cy="55245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>
            <a:off x="18468975" y="6894363"/>
            <a:ext cx="619125" cy="55245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7867650" y="7370009"/>
            <a:ext cx="906162" cy="25446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b="1" dirty="0"/>
          </a:p>
        </p:txBody>
      </p:sp>
      <p:sp>
        <p:nvSpPr>
          <p:cNvPr id="40" name="Овал 39"/>
          <p:cNvSpPr/>
          <p:nvPr/>
        </p:nvSpPr>
        <p:spPr>
          <a:xfrm>
            <a:off x="19256334" y="9120268"/>
            <a:ext cx="762394" cy="21189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b="1" dirty="0"/>
          </a:p>
        </p:txBody>
      </p:sp>
      <p:sp>
        <p:nvSpPr>
          <p:cNvPr id="42" name="Овал 41"/>
          <p:cNvSpPr/>
          <p:nvPr/>
        </p:nvSpPr>
        <p:spPr>
          <a:xfrm>
            <a:off x="14478561" y="9204928"/>
            <a:ext cx="696612" cy="25446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02421" y="10069376"/>
            <a:ext cx="745852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rgbClr val="C00000"/>
              </a:buClr>
              <a:buSzPct val="100000"/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«Записаться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обучение»  на портале «Работа в России», пройдя по  ссылке: 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https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://trudvsem.ru/information/pages/support-employment</a:t>
            </a:r>
          </a:p>
          <a:p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38593" y="1119351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052" name="Picture 4" descr="C:\Users\KITYSHINAAS\Desktop\Содействие занятости\1FIubqhM24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26" y="4780129"/>
            <a:ext cx="6685357" cy="4031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Овал 43"/>
          <p:cNvSpPr/>
          <p:nvPr/>
        </p:nvSpPr>
        <p:spPr>
          <a:xfrm>
            <a:off x="3921265" y="8010907"/>
            <a:ext cx="1302663" cy="38943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500480" y="10331743"/>
            <a:ext cx="37194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2.</a:t>
            </a:r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Выбрать категорию, 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которой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относитесь</a:t>
            </a:r>
          </a:p>
          <a:p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14003434" y="10331743"/>
            <a:ext cx="38667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3.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Выбрать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регион, 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котором вы проживаете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726395" y="10393298"/>
            <a:ext cx="386035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Выбрать компетенцию 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обучения</a:t>
            </a:r>
          </a:p>
          <a:p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346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2103</TotalTime>
  <Words>318</Words>
  <Application>Microsoft Office PowerPoint</Application>
  <PresentationFormat>Произвольный</PresentationFormat>
  <Paragraphs>36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Office Theme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обучения в рамках федерального проекта «Содействие занятости»</dc:title>
  <dc:creator>WSR-User</dc:creator>
  <cp:lastModifiedBy>Чебоксарова Нина Александровна</cp:lastModifiedBy>
  <cp:revision>210</cp:revision>
  <cp:lastPrinted>2021-03-15T19:26:15Z</cp:lastPrinted>
  <dcterms:modified xsi:type="dcterms:W3CDTF">2021-04-08T11:04:20Z</dcterms:modified>
</cp:coreProperties>
</file>