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700" r:id="rId4"/>
    <p:sldMasterId id="2147483713" r:id="rId5"/>
    <p:sldMasterId id="2147483726" r:id="rId6"/>
    <p:sldMasterId id="2147483739" r:id="rId7"/>
    <p:sldMasterId id="2147483752" r:id="rId8"/>
  </p:sldMasterIdLst>
  <p:notesMasterIdLst>
    <p:notesMasterId r:id="rId15"/>
  </p:notesMasterIdLst>
  <p:sldIdLst>
    <p:sldId id="256" r:id="rId9"/>
    <p:sldId id="257" r:id="rId10"/>
    <p:sldId id="258" r:id="rId11"/>
    <p:sldId id="259" r:id="rId12"/>
    <p:sldId id="260" r:id="rId13"/>
    <p:sldId id="262" r:id="rId14"/>
  </p:sldIdLst>
  <p:sldSz cx="10801350" cy="6858000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35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36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36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36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685A9718-0287-419B-9557-00685D855487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CustomShape 1"/>
          <p:cNvSpPr/>
          <p:nvPr/>
        </p:nvSpPr>
        <p:spPr>
          <a:xfrm>
            <a:off x="673200" y="4687920"/>
            <a:ext cx="5388840" cy="4442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CustomShape 1"/>
          <p:cNvSpPr/>
          <p:nvPr/>
        </p:nvSpPr>
        <p:spPr>
          <a:xfrm>
            <a:off x="680760" y="4690080"/>
            <a:ext cx="5424480" cy="443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"/>
          <p:cNvSpPr/>
          <p:nvPr/>
        </p:nvSpPr>
        <p:spPr>
          <a:xfrm>
            <a:off x="680400" y="4689720"/>
            <a:ext cx="5427000" cy="443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CustomShape 1"/>
          <p:cNvSpPr/>
          <p:nvPr/>
        </p:nvSpPr>
        <p:spPr>
          <a:xfrm>
            <a:off x="680760" y="4690080"/>
            <a:ext cx="5430960" cy="443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76359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97207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40000" y="3682080"/>
            <a:ext cx="97207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520960" y="368208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40000" y="368208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826800" y="160452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113600" y="160452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7113600" y="368208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826800" y="368208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540000" y="368208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40000" y="1604520"/>
            <a:ext cx="97207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97207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40000" y="273600"/>
            <a:ext cx="97207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40000" y="368208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40000" y="1604520"/>
            <a:ext cx="97207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520960" y="368208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40000" y="3682080"/>
            <a:ext cx="97207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97207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40000" y="3682080"/>
            <a:ext cx="97207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520960" y="368208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40000" y="368208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826800" y="160452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7113600" y="160452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7113600" y="368208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826800" y="368208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540000" y="368208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540000" y="1604520"/>
            <a:ext cx="97207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97207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97207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540000" y="273600"/>
            <a:ext cx="97207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40000" y="368208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520960" y="368208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40000" y="3682080"/>
            <a:ext cx="97207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97207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40000" y="3682080"/>
            <a:ext cx="97207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5520960" y="368208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540000" y="368208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826800" y="160452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7113600" y="160452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7113600" y="368208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826800" y="368208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540000" y="368208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subTitle"/>
          </p:nvPr>
        </p:nvSpPr>
        <p:spPr>
          <a:xfrm>
            <a:off x="540000" y="1604520"/>
            <a:ext cx="97207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97207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ubTitle"/>
          </p:nvPr>
        </p:nvSpPr>
        <p:spPr>
          <a:xfrm>
            <a:off x="540000" y="273600"/>
            <a:ext cx="97207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540000" y="368208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5520960" y="368208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540000" y="3682080"/>
            <a:ext cx="97207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97207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540000" y="3682080"/>
            <a:ext cx="97207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5520960" y="368208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5"/>
          <p:cNvSpPr>
            <a:spLocks noGrp="1"/>
          </p:cNvSpPr>
          <p:nvPr>
            <p:ph type="body"/>
          </p:nvPr>
        </p:nvSpPr>
        <p:spPr>
          <a:xfrm>
            <a:off x="540000" y="368208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3826800" y="160452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7113600" y="160452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5"/>
          <p:cNvSpPr>
            <a:spLocks noGrp="1"/>
          </p:cNvSpPr>
          <p:nvPr>
            <p:ph type="body"/>
          </p:nvPr>
        </p:nvSpPr>
        <p:spPr>
          <a:xfrm>
            <a:off x="7113600" y="368208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6"/>
          <p:cNvSpPr>
            <a:spLocks noGrp="1"/>
          </p:cNvSpPr>
          <p:nvPr>
            <p:ph type="body"/>
          </p:nvPr>
        </p:nvSpPr>
        <p:spPr>
          <a:xfrm>
            <a:off x="3826800" y="368208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7"/>
          <p:cNvSpPr>
            <a:spLocks noGrp="1"/>
          </p:cNvSpPr>
          <p:nvPr>
            <p:ph type="body"/>
          </p:nvPr>
        </p:nvSpPr>
        <p:spPr>
          <a:xfrm>
            <a:off x="540000" y="368208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subTitle"/>
          </p:nvPr>
        </p:nvSpPr>
        <p:spPr>
          <a:xfrm>
            <a:off x="540000" y="1604520"/>
            <a:ext cx="97207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97207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ubTitle"/>
          </p:nvPr>
        </p:nvSpPr>
        <p:spPr>
          <a:xfrm>
            <a:off x="540000" y="273600"/>
            <a:ext cx="97207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540000" y="368208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5520960" y="368208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540000" y="3682080"/>
            <a:ext cx="97207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97207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540000" y="3682080"/>
            <a:ext cx="97207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5520960" y="368208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5"/>
          <p:cNvSpPr>
            <a:spLocks noGrp="1"/>
          </p:cNvSpPr>
          <p:nvPr>
            <p:ph type="body"/>
          </p:nvPr>
        </p:nvSpPr>
        <p:spPr>
          <a:xfrm>
            <a:off x="540000" y="368208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40000" y="273600"/>
            <a:ext cx="97207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3826800" y="160452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7113600" y="160452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5"/>
          <p:cNvSpPr>
            <a:spLocks noGrp="1"/>
          </p:cNvSpPr>
          <p:nvPr>
            <p:ph type="body"/>
          </p:nvPr>
        </p:nvSpPr>
        <p:spPr>
          <a:xfrm>
            <a:off x="7113600" y="368208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6"/>
          <p:cNvSpPr>
            <a:spLocks noGrp="1"/>
          </p:cNvSpPr>
          <p:nvPr>
            <p:ph type="body"/>
          </p:nvPr>
        </p:nvSpPr>
        <p:spPr>
          <a:xfrm>
            <a:off x="3826800" y="368208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7"/>
          <p:cNvSpPr>
            <a:spLocks noGrp="1"/>
          </p:cNvSpPr>
          <p:nvPr>
            <p:ph type="body"/>
          </p:nvPr>
        </p:nvSpPr>
        <p:spPr>
          <a:xfrm>
            <a:off x="540000" y="368208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subTitle"/>
          </p:nvPr>
        </p:nvSpPr>
        <p:spPr>
          <a:xfrm>
            <a:off x="540000" y="1604520"/>
            <a:ext cx="97207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97207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subTitle"/>
          </p:nvPr>
        </p:nvSpPr>
        <p:spPr>
          <a:xfrm>
            <a:off x="540000" y="273600"/>
            <a:ext cx="97207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540000" y="368208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5520960" y="368208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540000" y="3682080"/>
            <a:ext cx="97207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40000" y="368208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97207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540000" y="3682080"/>
            <a:ext cx="97207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5520960" y="368208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5"/>
          <p:cNvSpPr>
            <a:spLocks noGrp="1"/>
          </p:cNvSpPr>
          <p:nvPr>
            <p:ph type="body"/>
          </p:nvPr>
        </p:nvSpPr>
        <p:spPr>
          <a:xfrm>
            <a:off x="540000" y="368208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3826800" y="160452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 type="body"/>
          </p:nvPr>
        </p:nvSpPr>
        <p:spPr>
          <a:xfrm>
            <a:off x="7113600" y="160452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5"/>
          <p:cNvSpPr>
            <a:spLocks noGrp="1"/>
          </p:cNvSpPr>
          <p:nvPr>
            <p:ph type="body"/>
          </p:nvPr>
        </p:nvSpPr>
        <p:spPr>
          <a:xfrm>
            <a:off x="7113600" y="368208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6"/>
          <p:cNvSpPr>
            <a:spLocks noGrp="1"/>
          </p:cNvSpPr>
          <p:nvPr>
            <p:ph type="body"/>
          </p:nvPr>
        </p:nvSpPr>
        <p:spPr>
          <a:xfrm>
            <a:off x="3826800" y="368208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7"/>
          <p:cNvSpPr>
            <a:spLocks noGrp="1"/>
          </p:cNvSpPr>
          <p:nvPr>
            <p:ph type="body"/>
          </p:nvPr>
        </p:nvSpPr>
        <p:spPr>
          <a:xfrm>
            <a:off x="540000" y="368208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subTitle"/>
          </p:nvPr>
        </p:nvSpPr>
        <p:spPr>
          <a:xfrm>
            <a:off x="540000" y="1604520"/>
            <a:ext cx="97207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97207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subTitle"/>
          </p:nvPr>
        </p:nvSpPr>
        <p:spPr>
          <a:xfrm>
            <a:off x="540000" y="273600"/>
            <a:ext cx="97207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540000" y="368208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520960" y="368208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5520960" y="368208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540000" y="3682080"/>
            <a:ext cx="97207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97207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540000" y="3682080"/>
            <a:ext cx="97207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5520960" y="368208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5"/>
          <p:cNvSpPr>
            <a:spLocks noGrp="1"/>
          </p:cNvSpPr>
          <p:nvPr>
            <p:ph type="body"/>
          </p:nvPr>
        </p:nvSpPr>
        <p:spPr>
          <a:xfrm>
            <a:off x="540000" y="368208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3826800" y="160452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 type="body"/>
          </p:nvPr>
        </p:nvSpPr>
        <p:spPr>
          <a:xfrm>
            <a:off x="7113600" y="160452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5"/>
          <p:cNvSpPr>
            <a:spLocks noGrp="1"/>
          </p:cNvSpPr>
          <p:nvPr>
            <p:ph type="body"/>
          </p:nvPr>
        </p:nvSpPr>
        <p:spPr>
          <a:xfrm>
            <a:off x="7113600" y="368208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6"/>
          <p:cNvSpPr>
            <a:spLocks noGrp="1"/>
          </p:cNvSpPr>
          <p:nvPr>
            <p:ph type="body"/>
          </p:nvPr>
        </p:nvSpPr>
        <p:spPr>
          <a:xfrm>
            <a:off x="3826800" y="368208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7"/>
          <p:cNvSpPr>
            <a:spLocks noGrp="1"/>
          </p:cNvSpPr>
          <p:nvPr>
            <p:ph type="body"/>
          </p:nvPr>
        </p:nvSpPr>
        <p:spPr>
          <a:xfrm>
            <a:off x="540000" y="368208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subTitle"/>
          </p:nvPr>
        </p:nvSpPr>
        <p:spPr>
          <a:xfrm>
            <a:off x="540000" y="1604520"/>
            <a:ext cx="97207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97207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40000" y="3682080"/>
            <a:ext cx="97207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subTitle"/>
          </p:nvPr>
        </p:nvSpPr>
        <p:spPr>
          <a:xfrm>
            <a:off x="540000" y="273600"/>
            <a:ext cx="972072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540000" y="368208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body"/>
          </p:nvPr>
        </p:nvSpPr>
        <p:spPr>
          <a:xfrm>
            <a:off x="5520960" y="368208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 type="body"/>
          </p:nvPr>
        </p:nvSpPr>
        <p:spPr>
          <a:xfrm>
            <a:off x="540000" y="3682080"/>
            <a:ext cx="97207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97207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540000" y="3682080"/>
            <a:ext cx="972072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body"/>
          </p:nvPr>
        </p:nvSpPr>
        <p:spPr>
          <a:xfrm>
            <a:off x="5520960" y="160452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 type="body"/>
          </p:nvPr>
        </p:nvSpPr>
        <p:spPr>
          <a:xfrm>
            <a:off x="5520960" y="368208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5"/>
          <p:cNvSpPr>
            <a:spLocks noGrp="1"/>
          </p:cNvSpPr>
          <p:nvPr>
            <p:ph type="body"/>
          </p:nvPr>
        </p:nvSpPr>
        <p:spPr>
          <a:xfrm>
            <a:off x="540000" y="3682080"/>
            <a:ext cx="47433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3826800" y="160452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4"/>
          <p:cNvSpPr>
            <a:spLocks noGrp="1"/>
          </p:cNvSpPr>
          <p:nvPr>
            <p:ph type="body"/>
          </p:nvPr>
        </p:nvSpPr>
        <p:spPr>
          <a:xfrm>
            <a:off x="7113600" y="160452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5"/>
          <p:cNvSpPr>
            <a:spLocks noGrp="1"/>
          </p:cNvSpPr>
          <p:nvPr>
            <p:ph type="body"/>
          </p:nvPr>
        </p:nvSpPr>
        <p:spPr>
          <a:xfrm>
            <a:off x="7113600" y="368208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6"/>
          <p:cNvSpPr>
            <a:spLocks noGrp="1"/>
          </p:cNvSpPr>
          <p:nvPr>
            <p:ph type="body"/>
          </p:nvPr>
        </p:nvSpPr>
        <p:spPr>
          <a:xfrm>
            <a:off x="3826800" y="368208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7"/>
          <p:cNvSpPr>
            <a:spLocks noGrp="1"/>
          </p:cNvSpPr>
          <p:nvPr>
            <p:ph type="body"/>
          </p:nvPr>
        </p:nvSpPr>
        <p:spPr>
          <a:xfrm>
            <a:off x="540000" y="3682080"/>
            <a:ext cx="3129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w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97207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97207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0" y="423000"/>
            <a:ext cx="244800" cy="561600"/>
          </a:xfrm>
          <a:prstGeom prst="rect">
            <a:avLst/>
          </a:prstGeom>
          <a:solidFill>
            <a:srgbClr val="0077C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77" name="Изображение 9"/>
          <p:cNvPicPr/>
          <p:nvPr/>
        </p:nvPicPr>
        <p:blipFill>
          <a:blip r:embed="rId14"/>
          <a:stretch/>
        </p:blipFill>
        <p:spPr>
          <a:xfrm>
            <a:off x="230040" y="348840"/>
            <a:ext cx="1248120" cy="699840"/>
          </a:xfrm>
          <a:prstGeom prst="rect">
            <a:avLst/>
          </a:prstGeom>
          <a:ln>
            <a:noFill/>
          </a:ln>
        </p:spPr>
      </p:pic>
      <p:sp>
        <p:nvSpPr>
          <p:cNvPr id="78" name="CustomShape 2"/>
          <p:cNvSpPr/>
          <p:nvPr/>
        </p:nvSpPr>
        <p:spPr>
          <a:xfrm>
            <a:off x="10620720" y="423000"/>
            <a:ext cx="171360" cy="561600"/>
          </a:xfrm>
          <a:prstGeom prst="rect">
            <a:avLst/>
          </a:prstGeom>
          <a:solidFill>
            <a:srgbClr val="00B2A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9" name="CustomShape 3"/>
          <p:cNvSpPr/>
          <p:nvPr/>
        </p:nvSpPr>
        <p:spPr>
          <a:xfrm>
            <a:off x="2172960" y="938520"/>
            <a:ext cx="7557480" cy="36360"/>
          </a:xfrm>
          <a:prstGeom prst="rect">
            <a:avLst/>
          </a:prstGeom>
          <a:gradFill>
            <a:gsLst>
              <a:gs pos="0">
                <a:srgbClr val="0077C8"/>
              </a:gs>
              <a:gs pos="100000">
                <a:srgbClr val="00B2A9"/>
              </a:gs>
            </a:gsLst>
            <a:lin ang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0" name="PlaceHolder 4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540000" y="1604520"/>
            <a:ext cx="97207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97207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0" y="423000"/>
            <a:ext cx="244800" cy="561600"/>
          </a:xfrm>
          <a:prstGeom prst="rect">
            <a:avLst/>
          </a:prstGeom>
          <a:solidFill>
            <a:srgbClr val="0077C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95" name="Изображение 9"/>
          <p:cNvPicPr/>
          <p:nvPr/>
        </p:nvPicPr>
        <p:blipFill>
          <a:blip r:embed="rId14"/>
          <a:stretch/>
        </p:blipFill>
        <p:spPr>
          <a:xfrm>
            <a:off x="230040" y="348840"/>
            <a:ext cx="1248120" cy="699840"/>
          </a:xfrm>
          <a:prstGeom prst="rect">
            <a:avLst/>
          </a:prstGeom>
          <a:ln>
            <a:noFill/>
          </a:ln>
        </p:spPr>
      </p:pic>
      <p:sp>
        <p:nvSpPr>
          <p:cNvPr id="196" name="CustomShape 2"/>
          <p:cNvSpPr/>
          <p:nvPr/>
        </p:nvSpPr>
        <p:spPr>
          <a:xfrm>
            <a:off x="10620720" y="423000"/>
            <a:ext cx="171360" cy="561600"/>
          </a:xfrm>
          <a:prstGeom prst="rect">
            <a:avLst/>
          </a:prstGeom>
          <a:solidFill>
            <a:srgbClr val="00B2A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7" name="CustomShape 3"/>
          <p:cNvSpPr/>
          <p:nvPr/>
        </p:nvSpPr>
        <p:spPr>
          <a:xfrm>
            <a:off x="2172960" y="938520"/>
            <a:ext cx="7557480" cy="36360"/>
          </a:xfrm>
          <a:prstGeom prst="rect">
            <a:avLst/>
          </a:prstGeom>
          <a:gradFill>
            <a:gsLst>
              <a:gs pos="0">
                <a:srgbClr val="0077C8"/>
              </a:gs>
              <a:gs pos="100000">
                <a:srgbClr val="00B2A9"/>
              </a:gs>
            </a:gsLst>
            <a:lin ang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8" name="PlaceHolder 4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540000" y="1604520"/>
            <a:ext cx="97207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540000" y="221040"/>
            <a:ext cx="9720360" cy="12499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540000" y="1604520"/>
            <a:ext cx="972036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0" y="423000"/>
            <a:ext cx="252360" cy="569160"/>
          </a:xfrm>
          <a:prstGeom prst="rect">
            <a:avLst/>
          </a:prstGeom>
          <a:solidFill>
            <a:srgbClr val="0077C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75" name="Изображение 9"/>
          <p:cNvPicPr/>
          <p:nvPr/>
        </p:nvPicPr>
        <p:blipFill>
          <a:blip r:embed="rId14"/>
          <a:stretch/>
        </p:blipFill>
        <p:spPr>
          <a:xfrm>
            <a:off x="230040" y="348840"/>
            <a:ext cx="1255680" cy="707400"/>
          </a:xfrm>
          <a:prstGeom prst="rect">
            <a:avLst/>
          </a:prstGeom>
          <a:ln>
            <a:noFill/>
          </a:ln>
        </p:spPr>
      </p:pic>
      <p:sp>
        <p:nvSpPr>
          <p:cNvPr id="276" name="CustomShape 2"/>
          <p:cNvSpPr/>
          <p:nvPr/>
        </p:nvSpPr>
        <p:spPr>
          <a:xfrm>
            <a:off x="10620720" y="423000"/>
            <a:ext cx="178920" cy="569160"/>
          </a:xfrm>
          <a:prstGeom prst="rect">
            <a:avLst/>
          </a:prstGeom>
          <a:solidFill>
            <a:srgbClr val="00B2A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7" name="CustomShape 3"/>
          <p:cNvSpPr/>
          <p:nvPr/>
        </p:nvSpPr>
        <p:spPr>
          <a:xfrm>
            <a:off x="2172960" y="938520"/>
            <a:ext cx="7565040" cy="43920"/>
          </a:xfrm>
          <a:prstGeom prst="rect">
            <a:avLst/>
          </a:prstGeom>
          <a:gradFill>
            <a:gsLst>
              <a:gs pos="0">
                <a:srgbClr val="0077C8"/>
              </a:gs>
              <a:gs pos="100000">
                <a:srgbClr val="00B2A9"/>
              </a:gs>
            </a:gsLst>
            <a:lin ang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8" name="PlaceHolder 4"/>
          <p:cNvSpPr>
            <a:spLocks noGrp="1"/>
          </p:cNvSpPr>
          <p:nvPr>
            <p:ph type="title"/>
          </p:nvPr>
        </p:nvSpPr>
        <p:spPr>
          <a:xfrm>
            <a:off x="540000" y="273600"/>
            <a:ext cx="972072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279" name="PlaceHolder 5"/>
          <p:cNvSpPr>
            <a:spLocks noGrp="1"/>
          </p:cNvSpPr>
          <p:nvPr>
            <p:ph type="body"/>
          </p:nvPr>
        </p:nvSpPr>
        <p:spPr>
          <a:xfrm>
            <a:off x="540000" y="1604520"/>
            <a:ext cx="972072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0" y="423000"/>
            <a:ext cx="251640" cy="568440"/>
          </a:xfrm>
          <a:prstGeom prst="rect">
            <a:avLst/>
          </a:prstGeom>
          <a:solidFill>
            <a:srgbClr val="0077C8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17" name="Изображение 9"/>
          <p:cNvPicPr/>
          <p:nvPr/>
        </p:nvPicPr>
        <p:blipFill>
          <a:blip r:embed="rId14"/>
          <a:stretch/>
        </p:blipFill>
        <p:spPr>
          <a:xfrm>
            <a:off x="230040" y="348840"/>
            <a:ext cx="1254960" cy="706680"/>
          </a:xfrm>
          <a:prstGeom prst="rect">
            <a:avLst/>
          </a:prstGeom>
          <a:ln>
            <a:noFill/>
          </a:ln>
        </p:spPr>
      </p:pic>
      <p:sp>
        <p:nvSpPr>
          <p:cNvPr id="318" name="CustomShape 2"/>
          <p:cNvSpPr/>
          <p:nvPr/>
        </p:nvSpPr>
        <p:spPr>
          <a:xfrm>
            <a:off x="10620720" y="423000"/>
            <a:ext cx="178200" cy="568440"/>
          </a:xfrm>
          <a:prstGeom prst="rect">
            <a:avLst/>
          </a:prstGeom>
          <a:solidFill>
            <a:srgbClr val="00B2A9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9" name="CustomShape 3"/>
          <p:cNvSpPr/>
          <p:nvPr/>
        </p:nvSpPr>
        <p:spPr>
          <a:xfrm>
            <a:off x="2172960" y="938520"/>
            <a:ext cx="7564320" cy="43200"/>
          </a:xfrm>
          <a:prstGeom prst="rect">
            <a:avLst/>
          </a:prstGeom>
          <a:gradFill>
            <a:gsLst>
              <a:gs pos="0">
                <a:srgbClr val="0077C8"/>
              </a:gs>
              <a:gs pos="100000">
                <a:srgbClr val="00B2A9"/>
              </a:gs>
            </a:gsLst>
            <a:lin ang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0" name="PlaceHolder 4"/>
          <p:cNvSpPr>
            <a:spLocks noGrp="1"/>
          </p:cNvSpPr>
          <p:nvPr>
            <p:ph type="title"/>
          </p:nvPr>
        </p:nvSpPr>
        <p:spPr>
          <a:xfrm>
            <a:off x="540000" y="221040"/>
            <a:ext cx="9720000" cy="124992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21" name="PlaceHolder 5"/>
          <p:cNvSpPr>
            <a:spLocks noGrp="1"/>
          </p:cNvSpPr>
          <p:nvPr>
            <p:ph type="body"/>
          </p:nvPr>
        </p:nvSpPr>
        <p:spPr>
          <a:xfrm>
            <a:off x="540000" y="1604520"/>
            <a:ext cx="972036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8217000" y="880920"/>
            <a:ext cx="2354040" cy="557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CustomShape 2"/>
          <p:cNvSpPr/>
          <p:nvPr/>
        </p:nvSpPr>
        <p:spPr>
          <a:xfrm>
            <a:off x="8757000" y="3400560"/>
            <a:ext cx="4822200" cy="556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3"/>
          <p:cNvSpPr/>
          <p:nvPr/>
        </p:nvSpPr>
        <p:spPr>
          <a:xfrm>
            <a:off x="7658640" y="1984320"/>
            <a:ext cx="3141720" cy="855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CustomShape 4"/>
          <p:cNvSpPr/>
          <p:nvPr/>
        </p:nvSpPr>
        <p:spPr>
          <a:xfrm>
            <a:off x="7869600" y="1996920"/>
            <a:ext cx="2700000" cy="387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5"/>
          <p:cNvSpPr/>
          <p:nvPr/>
        </p:nvSpPr>
        <p:spPr>
          <a:xfrm>
            <a:off x="2823840" y="792000"/>
            <a:ext cx="2055960" cy="46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0840" rIns="90000" bIns="45000"/>
          <a:lstStyle/>
          <a:p>
            <a:pPr algn="ctr">
              <a:lnSpc>
                <a:spcPct val="93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3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Line 6"/>
          <p:cNvSpPr/>
          <p:nvPr/>
        </p:nvSpPr>
        <p:spPr>
          <a:xfrm>
            <a:off x="654120" y="773280"/>
            <a:ext cx="9631440" cy="1440"/>
          </a:xfrm>
          <a:prstGeom prst="line">
            <a:avLst/>
          </a:prstGeom>
          <a:ln w="7200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CustomShape 7"/>
          <p:cNvSpPr/>
          <p:nvPr/>
        </p:nvSpPr>
        <p:spPr>
          <a:xfrm>
            <a:off x="606240" y="4464000"/>
            <a:ext cx="7778160" cy="133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95040" rIns="108000" bIns="63000"/>
          <a:lstStyle/>
          <a:p>
            <a:pPr>
              <a:lnSpc>
                <a:spcPct val="93000"/>
              </a:lnSpc>
            </a:pPr>
            <a:r>
              <a:rPr lang="ru-RU" sz="1600" b="1" strike="noStrike" spc="-1">
                <a:solidFill>
                  <a:srgbClr val="004586"/>
                </a:solidFill>
                <a:latin typeface="Arial"/>
                <a:ea typeface="Arial"/>
              </a:rPr>
              <a:t>Смирных Иван Владимирович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</a:pP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ru-RU" sz="1600" b="1" strike="noStrike" spc="-1">
                <a:solidFill>
                  <a:srgbClr val="004586"/>
                </a:solidFill>
                <a:latin typeface="Arial"/>
                <a:ea typeface="Arial"/>
              </a:rPr>
              <a:t>Заместитель начальника управления развития рыночной инфраструктуры Департамента экономического развития Курганской области — начальник отдела развития предпринимательства и инноваций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CustomShape 8"/>
          <p:cNvSpPr/>
          <p:nvPr/>
        </p:nvSpPr>
        <p:spPr>
          <a:xfrm>
            <a:off x="604440" y="5952960"/>
            <a:ext cx="2851560" cy="346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0840" rIns="90000" bIns="45000"/>
          <a:lstStyle/>
          <a:p>
            <a:pPr>
              <a:lnSpc>
                <a:spcPct val="93000"/>
              </a:lnSpc>
            </a:pPr>
            <a:r>
              <a:rPr lang="ru-RU" sz="1800" b="1" strike="noStrike" spc="-1">
                <a:solidFill>
                  <a:srgbClr val="004586"/>
                </a:solidFill>
                <a:latin typeface="Arial"/>
              </a:rPr>
              <a:t>20 апреля 2019 года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CustomShape 9"/>
          <p:cNvSpPr/>
          <p:nvPr/>
        </p:nvSpPr>
        <p:spPr>
          <a:xfrm>
            <a:off x="3061080" y="1404360"/>
            <a:ext cx="7270560" cy="1903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93000"/>
              </a:lnSpc>
            </a:pPr>
            <a:r>
              <a:rPr lang="ru-RU" sz="3200" b="1" strike="noStrike" spc="-1">
                <a:solidFill>
                  <a:srgbClr val="C5000B"/>
                </a:solidFill>
                <a:latin typeface="Arial"/>
              </a:rPr>
              <a:t>Меры поддержки бизнеса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93000"/>
              </a:lnSpc>
            </a:pPr>
            <a:r>
              <a:rPr lang="ru-RU" sz="3200" b="1" strike="noStrike" spc="-1">
                <a:solidFill>
                  <a:srgbClr val="C5000B"/>
                </a:solidFill>
                <a:latin typeface="Arial"/>
              </a:rPr>
              <a:t>в 2019 году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Рисунок 371"/>
          <p:cNvPicPr/>
          <p:nvPr/>
        </p:nvPicPr>
        <p:blipFill>
          <a:blip r:embed="rId3"/>
          <a:stretch/>
        </p:blipFill>
        <p:spPr>
          <a:xfrm>
            <a:off x="72000" y="0"/>
            <a:ext cx="10789560" cy="1145880"/>
          </a:xfrm>
          <a:prstGeom prst="rect">
            <a:avLst/>
          </a:prstGeom>
          <a:ln>
            <a:noFill/>
          </a:ln>
        </p:spPr>
      </p:pic>
      <p:sp>
        <p:nvSpPr>
          <p:cNvPr id="373" name="CustomShape 1"/>
          <p:cNvSpPr/>
          <p:nvPr/>
        </p:nvSpPr>
        <p:spPr>
          <a:xfrm>
            <a:off x="303120" y="2520"/>
            <a:ext cx="8001000" cy="87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2"/>
          <p:cNvSpPr/>
          <p:nvPr/>
        </p:nvSpPr>
        <p:spPr>
          <a:xfrm>
            <a:off x="288000" y="1296000"/>
            <a:ext cx="9425880" cy="35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Предоставление субсидии субъектам МСП по лизингу оборудования: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75" name="CustomShape 3"/>
          <p:cNvSpPr/>
          <p:nvPr/>
        </p:nvSpPr>
        <p:spPr>
          <a:xfrm>
            <a:off x="144000" y="1872000"/>
            <a:ext cx="787680" cy="355680"/>
          </a:xfrm>
          <a:custGeom>
            <a:avLst/>
            <a:gdLst/>
            <a:ahLst/>
            <a:cxnLst/>
            <a:rect l="l" t="t" r="r" b="b"/>
            <a:pathLst>
              <a:path w="3601" h="1616">
                <a:moveTo>
                  <a:pt x="2200" y="0"/>
                </a:moveTo>
                <a:lnTo>
                  <a:pt x="3600" y="800"/>
                </a:lnTo>
                <a:lnTo>
                  <a:pt x="2200" y="1615"/>
                </a:lnTo>
                <a:lnTo>
                  <a:pt x="2200" y="1126"/>
                </a:lnTo>
                <a:lnTo>
                  <a:pt x="666" y="1126"/>
                </a:lnTo>
                <a:lnTo>
                  <a:pt x="666" y="474"/>
                </a:lnTo>
                <a:lnTo>
                  <a:pt x="2200" y="474"/>
                </a:lnTo>
                <a:lnTo>
                  <a:pt x="2200" y="0"/>
                </a:lnTo>
                <a:moveTo>
                  <a:pt x="0" y="474"/>
                </a:moveTo>
                <a:lnTo>
                  <a:pt x="0" y="1126"/>
                </a:lnTo>
                <a:lnTo>
                  <a:pt x="166" y="1126"/>
                </a:lnTo>
                <a:lnTo>
                  <a:pt x="166" y="474"/>
                </a:lnTo>
                <a:lnTo>
                  <a:pt x="0" y="474"/>
                </a:lnTo>
                <a:moveTo>
                  <a:pt x="333" y="474"/>
                </a:moveTo>
                <a:lnTo>
                  <a:pt x="333" y="1126"/>
                </a:lnTo>
                <a:lnTo>
                  <a:pt x="500" y="1126"/>
                </a:lnTo>
                <a:lnTo>
                  <a:pt x="500" y="474"/>
                </a:lnTo>
                <a:lnTo>
                  <a:pt x="333" y="474"/>
                </a:lnTo>
              </a:path>
            </a:pathLst>
          </a:custGeom>
          <a:gradFill>
            <a:gsLst>
              <a:gs pos="0">
                <a:srgbClr val="EEEEEE"/>
              </a:gs>
              <a:gs pos="100000">
                <a:srgbClr val="006600"/>
              </a:gs>
            </a:gsLst>
            <a:lin ang="3600000"/>
          </a:gradFill>
          <a:ln>
            <a:noFill/>
          </a:ln>
          <a:effectLst>
            <a:outerShdw dist="101823" dir="2700000">
              <a:srgbClr val="EEEEEE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6" name="CustomShape 4"/>
          <p:cNvSpPr/>
          <p:nvPr/>
        </p:nvSpPr>
        <p:spPr>
          <a:xfrm>
            <a:off x="1224720" y="1800000"/>
            <a:ext cx="8275680" cy="59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возмещение первоначального взноса, но не более 30% от предмета лизинга (не более 15 млн. руб.)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288000" y="2736000"/>
            <a:ext cx="9425880" cy="35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Сниженные ставки по микрозаймам и поручительствам: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1152720" y="3286440"/>
            <a:ext cx="8275680" cy="59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для IT-сферы и обрабатывающих производств ставка микрозайма — 7%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79" name="CustomShape 7"/>
          <p:cNvSpPr/>
          <p:nvPr/>
        </p:nvSpPr>
        <p:spPr>
          <a:xfrm>
            <a:off x="1152000" y="3816000"/>
            <a:ext cx="8275680" cy="59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ставка вознаграждения по поручительствам — от 0,5% до 1%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80" name="CustomShape 8"/>
          <p:cNvSpPr/>
          <p:nvPr/>
        </p:nvSpPr>
        <p:spPr>
          <a:xfrm>
            <a:off x="144000" y="3312000"/>
            <a:ext cx="787680" cy="355680"/>
          </a:xfrm>
          <a:custGeom>
            <a:avLst/>
            <a:gdLst/>
            <a:ahLst/>
            <a:cxnLst/>
            <a:rect l="l" t="t" r="r" b="b"/>
            <a:pathLst>
              <a:path w="3601" h="1616">
                <a:moveTo>
                  <a:pt x="2200" y="0"/>
                </a:moveTo>
                <a:lnTo>
                  <a:pt x="3600" y="800"/>
                </a:lnTo>
                <a:lnTo>
                  <a:pt x="2200" y="1615"/>
                </a:lnTo>
                <a:lnTo>
                  <a:pt x="2200" y="1126"/>
                </a:lnTo>
                <a:lnTo>
                  <a:pt x="666" y="1126"/>
                </a:lnTo>
                <a:lnTo>
                  <a:pt x="666" y="474"/>
                </a:lnTo>
                <a:lnTo>
                  <a:pt x="2200" y="474"/>
                </a:lnTo>
                <a:lnTo>
                  <a:pt x="2200" y="0"/>
                </a:lnTo>
                <a:moveTo>
                  <a:pt x="0" y="474"/>
                </a:moveTo>
                <a:lnTo>
                  <a:pt x="0" y="1126"/>
                </a:lnTo>
                <a:lnTo>
                  <a:pt x="166" y="1126"/>
                </a:lnTo>
                <a:lnTo>
                  <a:pt x="166" y="474"/>
                </a:lnTo>
                <a:lnTo>
                  <a:pt x="0" y="474"/>
                </a:lnTo>
                <a:moveTo>
                  <a:pt x="333" y="474"/>
                </a:moveTo>
                <a:lnTo>
                  <a:pt x="333" y="1126"/>
                </a:lnTo>
                <a:lnTo>
                  <a:pt x="500" y="1126"/>
                </a:lnTo>
                <a:lnTo>
                  <a:pt x="500" y="474"/>
                </a:lnTo>
                <a:lnTo>
                  <a:pt x="333" y="474"/>
                </a:lnTo>
              </a:path>
            </a:pathLst>
          </a:custGeom>
          <a:gradFill>
            <a:gsLst>
              <a:gs pos="0">
                <a:srgbClr val="EEEEEE"/>
              </a:gs>
              <a:gs pos="100000">
                <a:srgbClr val="006600"/>
              </a:gs>
            </a:gsLst>
            <a:lin ang="3600000"/>
          </a:gradFill>
          <a:ln>
            <a:noFill/>
          </a:ln>
          <a:effectLst>
            <a:outerShdw dist="101823" dir="2700000">
              <a:srgbClr val="EEEEEE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1" name="CustomShape 9"/>
          <p:cNvSpPr/>
          <p:nvPr/>
        </p:nvSpPr>
        <p:spPr>
          <a:xfrm>
            <a:off x="144720" y="3816000"/>
            <a:ext cx="787680" cy="355680"/>
          </a:xfrm>
          <a:custGeom>
            <a:avLst/>
            <a:gdLst/>
            <a:ahLst/>
            <a:cxnLst/>
            <a:rect l="l" t="t" r="r" b="b"/>
            <a:pathLst>
              <a:path w="3601" h="1616">
                <a:moveTo>
                  <a:pt x="2200" y="0"/>
                </a:moveTo>
                <a:lnTo>
                  <a:pt x="3600" y="800"/>
                </a:lnTo>
                <a:lnTo>
                  <a:pt x="2200" y="1615"/>
                </a:lnTo>
                <a:lnTo>
                  <a:pt x="2200" y="1126"/>
                </a:lnTo>
                <a:lnTo>
                  <a:pt x="666" y="1126"/>
                </a:lnTo>
                <a:lnTo>
                  <a:pt x="666" y="474"/>
                </a:lnTo>
                <a:lnTo>
                  <a:pt x="2200" y="474"/>
                </a:lnTo>
                <a:lnTo>
                  <a:pt x="2200" y="0"/>
                </a:lnTo>
                <a:moveTo>
                  <a:pt x="0" y="474"/>
                </a:moveTo>
                <a:lnTo>
                  <a:pt x="0" y="1126"/>
                </a:lnTo>
                <a:lnTo>
                  <a:pt x="166" y="1126"/>
                </a:lnTo>
                <a:lnTo>
                  <a:pt x="166" y="474"/>
                </a:lnTo>
                <a:lnTo>
                  <a:pt x="0" y="474"/>
                </a:lnTo>
                <a:moveTo>
                  <a:pt x="333" y="474"/>
                </a:moveTo>
                <a:lnTo>
                  <a:pt x="333" y="1126"/>
                </a:lnTo>
                <a:lnTo>
                  <a:pt x="500" y="1126"/>
                </a:lnTo>
                <a:lnTo>
                  <a:pt x="500" y="474"/>
                </a:lnTo>
                <a:lnTo>
                  <a:pt x="333" y="474"/>
                </a:lnTo>
              </a:path>
            </a:pathLst>
          </a:custGeom>
          <a:gradFill>
            <a:gsLst>
              <a:gs pos="0">
                <a:srgbClr val="EEEEEE"/>
              </a:gs>
              <a:gs pos="100000">
                <a:srgbClr val="006600"/>
              </a:gs>
            </a:gsLst>
            <a:lin ang="3600000"/>
          </a:gradFill>
          <a:ln>
            <a:noFill/>
          </a:ln>
          <a:effectLst>
            <a:outerShdw dist="101823" dir="2700000">
              <a:srgbClr val="EEEEEE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2" name="CustomShape 10"/>
          <p:cNvSpPr/>
          <p:nvPr/>
        </p:nvSpPr>
        <p:spPr>
          <a:xfrm>
            <a:off x="290520" y="4464720"/>
            <a:ext cx="9425880" cy="35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Организационная поддержка бизнеса: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83" name="CustomShape 11"/>
          <p:cNvSpPr/>
          <p:nvPr/>
        </p:nvSpPr>
        <p:spPr>
          <a:xfrm>
            <a:off x="1152720" y="5086440"/>
            <a:ext cx="8275680" cy="59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льготное размещение в бизнес-инкубаторе (1 метр за 1 рубль)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84" name="CustomShape 12"/>
          <p:cNvSpPr/>
          <p:nvPr/>
        </p:nvSpPr>
        <p:spPr>
          <a:xfrm>
            <a:off x="1152000" y="5518440"/>
            <a:ext cx="8275680" cy="59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3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для IT-сферы: «Школа программирования»,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«Венчурный акселерат»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85" name="CustomShape 13"/>
          <p:cNvSpPr/>
          <p:nvPr/>
        </p:nvSpPr>
        <p:spPr>
          <a:xfrm>
            <a:off x="144720" y="5040720"/>
            <a:ext cx="787680" cy="355680"/>
          </a:xfrm>
          <a:custGeom>
            <a:avLst/>
            <a:gdLst/>
            <a:ahLst/>
            <a:cxnLst/>
            <a:rect l="l" t="t" r="r" b="b"/>
            <a:pathLst>
              <a:path w="3601" h="1616">
                <a:moveTo>
                  <a:pt x="2200" y="0"/>
                </a:moveTo>
                <a:lnTo>
                  <a:pt x="3600" y="800"/>
                </a:lnTo>
                <a:lnTo>
                  <a:pt x="2200" y="1615"/>
                </a:lnTo>
                <a:lnTo>
                  <a:pt x="2200" y="1126"/>
                </a:lnTo>
                <a:lnTo>
                  <a:pt x="666" y="1126"/>
                </a:lnTo>
                <a:lnTo>
                  <a:pt x="666" y="474"/>
                </a:lnTo>
                <a:lnTo>
                  <a:pt x="2200" y="474"/>
                </a:lnTo>
                <a:lnTo>
                  <a:pt x="2200" y="0"/>
                </a:lnTo>
                <a:moveTo>
                  <a:pt x="0" y="474"/>
                </a:moveTo>
                <a:lnTo>
                  <a:pt x="0" y="1126"/>
                </a:lnTo>
                <a:lnTo>
                  <a:pt x="166" y="1126"/>
                </a:lnTo>
                <a:lnTo>
                  <a:pt x="166" y="474"/>
                </a:lnTo>
                <a:lnTo>
                  <a:pt x="0" y="474"/>
                </a:lnTo>
                <a:moveTo>
                  <a:pt x="333" y="474"/>
                </a:moveTo>
                <a:lnTo>
                  <a:pt x="333" y="1126"/>
                </a:lnTo>
                <a:lnTo>
                  <a:pt x="500" y="1126"/>
                </a:lnTo>
                <a:lnTo>
                  <a:pt x="500" y="474"/>
                </a:lnTo>
                <a:lnTo>
                  <a:pt x="333" y="474"/>
                </a:lnTo>
              </a:path>
            </a:pathLst>
          </a:custGeom>
          <a:gradFill>
            <a:gsLst>
              <a:gs pos="0">
                <a:srgbClr val="EEEEEE"/>
              </a:gs>
              <a:gs pos="100000">
                <a:srgbClr val="006600"/>
              </a:gs>
            </a:gsLst>
            <a:lin ang="3600000"/>
          </a:gradFill>
          <a:ln>
            <a:noFill/>
          </a:ln>
          <a:effectLst>
            <a:outerShdw dist="101823" dir="2700000">
              <a:srgbClr val="EEEEEE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14"/>
          <p:cNvSpPr/>
          <p:nvPr/>
        </p:nvSpPr>
        <p:spPr>
          <a:xfrm>
            <a:off x="144720" y="5544720"/>
            <a:ext cx="787680" cy="355680"/>
          </a:xfrm>
          <a:custGeom>
            <a:avLst/>
            <a:gdLst/>
            <a:ahLst/>
            <a:cxnLst/>
            <a:rect l="l" t="t" r="r" b="b"/>
            <a:pathLst>
              <a:path w="3601" h="1616">
                <a:moveTo>
                  <a:pt x="2200" y="0"/>
                </a:moveTo>
                <a:lnTo>
                  <a:pt x="3600" y="800"/>
                </a:lnTo>
                <a:lnTo>
                  <a:pt x="2200" y="1615"/>
                </a:lnTo>
                <a:lnTo>
                  <a:pt x="2200" y="1126"/>
                </a:lnTo>
                <a:lnTo>
                  <a:pt x="666" y="1126"/>
                </a:lnTo>
                <a:lnTo>
                  <a:pt x="666" y="474"/>
                </a:lnTo>
                <a:lnTo>
                  <a:pt x="2200" y="474"/>
                </a:lnTo>
                <a:lnTo>
                  <a:pt x="2200" y="0"/>
                </a:lnTo>
                <a:moveTo>
                  <a:pt x="0" y="474"/>
                </a:moveTo>
                <a:lnTo>
                  <a:pt x="0" y="1126"/>
                </a:lnTo>
                <a:lnTo>
                  <a:pt x="166" y="1126"/>
                </a:lnTo>
                <a:lnTo>
                  <a:pt x="166" y="474"/>
                </a:lnTo>
                <a:lnTo>
                  <a:pt x="0" y="474"/>
                </a:lnTo>
                <a:moveTo>
                  <a:pt x="333" y="474"/>
                </a:moveTo>
                <a:lnTo>
                  <a:pt x="333" y="1126"/>
                </a:lnTo>
                <a:lnTo>
                  <a:pt x="500" y="1126"/>
                </a:lnTo>
                <a:lnTo>
                  <a:pt x="500" y="474"/>
                </a:lnTo>
                <a:lnTo>
                  <a:pt x="333" y="474"/>
                </a:lnTo>
              </a:path>
            </a:pathLst>
          </a:custGeom>
          <a:gradFill>
            <a:gsLst>
              <a:gs pos="0">
                <a:srgbClr val="EEEEEE"/>
              </a:gs>
              <a:gs pos="100000">
                <a:srgbClr val="006600"/>
              </a:gs>
            </a:gsLst>
            <a:lin ang="3600000"/>
          </a:gradFill>
          <a:ln>
            <a:noFill/>
          </a:ln>
          <a:effectLst>
            <a:outerShdw dist="101823" dir="2700000">
              <a:srgbClr val="EEEEEE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7" name="Рисунок 386"/>
          <p:cNvPicPr/>
          <p:nvPr/>
        </p:nvPicPr>
        <p:blipFill>
          <a:blip r:embed="rId4"/>
          <a:stretch/>
        </p:blipFill>
        <p:spPr>
          <a:xfrm>
            <a:off x="8211960" y="4824000"/>
            <a:ext cx="2512440" cy="1999080"/>
          </a:xfrm>
          <a:prstGeom prst="rect">
            <a:avLst/>
          </a:prstGeom>
          <a:ln>
            <a:noFill/>
          </a:ln>
        </p:spPr>
      </p:pic>
      <p:sp>
        <p:nvSpPr>
          <p:cNvPr id="388" name="CustomShape 15"/>
          <p:cNvSpPr/>
          <p:nvPr/>
        </p:nvSpPr>
        <p:spPr>
          <a:xfrm>
            <a:off x="2540880" y="60480"/>
            <a:ext cx="39204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336633"/>
                </a:solidFill>
                <a:latin typeface="Arial"/>
                <a:ea typeface="DejaVu Sans"/>
              </a:rPr>
              <a:t>ПОДДЕРЖКА БИЗНЕСА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Рисунок 388"/>
          <p:cNvPicPr/>
          <p:nvPr/>
        </p:nvPicPr>
        <p:blipFill>
          <a:blip r:embed="rId3"/>
          <a:stretch/>
        </p:blipFill>
        <p:spPr>
          <a:xfrm>
            <a:off x="8423640" y="2610360"/>
            <a:ext cx="2372760" cy="2068560"/>
          </a:xfrm>
          <a:prstGeom prst="rect">
            <a:avLst/>
          </a:prstGeom>
          <a:ln>
            <a:noFill/>
          </a:ln>
        </p:spPr>
      </p:pic>
      <p:pic>
        <p:nvPicPr>
          <p:cNvPr id="390" name="Рисунок 389"/>
          <p:cNvPicPr/>
          <p:nvPr/>
        </p:nvPicPr>
        <p:blipFill>
          <a:blip r:embed="rId4"/>
          <a:stretch/>
        </p:blipFill>
        <p:spPr>
          <a:xfrm>
            <a:off x="0" y="0"/>
            <a:ext cx="10792080" cy="1148400"/>
          </a:xfrm>
          <a:prstGeom prst="rect">
            <a:avLst/>
          </a:prstGeom>
          <a:ln>
            <a:noFill/>
          </a:ln>
        </p:spPr>
      </p:pic>
      <p:sp>
        <p:nvSpPr>
          <p:cNvPr id="391" name="CustomShape 1"/>
          <p:cNvSpPr/>
          <p:nvPr/>
        </p:nvSpPr>
        <p:spPr>
          <a:xfrm>
            <a:off x="302760" y="2160"/>
            <a:ext cx="8003520" cy="87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2"/>
          <p:cNvSpPr/>
          <p:nvPr/>
        </p:nvSpPr>
        <p:spPr>
          <a:xfrm>
            <a:off x="143640" y="1152720"/>
            <a:ext cx="8348400" cy="3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Установление пониженной налоговой ставки по УСН для: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93" name="CustomShape 3"/>
          <p:cNvSpPr/>
          <p:nvPr/>
        </p:nvSpPr>
        <p:spPr>
          <a:xfrm>
            <a:off x="935640" y="1630440"/>
            <a:ext cx="8278200" cy="60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организаций IT-сферы, представителей высокотехнологичных и новых видов деятельности </a:t>
            </a:r>
            <a:r>
              <a:rPr lang="ru-RU" sz="16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зарегистрированных после 01.01.2019 г.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 и выбравших налогообложение доходы –  1%; доходы минус расходы – 5%</a:t>
            </a:r>
            <a:endParaRPr lang="ru-RU" sz="1600" b="0" strike="noStrike" spc="-1">
              <a:latin typeface="Arial"/>
            </a:endParaRPr>
          </a:p>
          <a:p>
            <a:endParaRPr lang="ru-RU" sz="1600" b="0" strike="noStrike" spc="-1">
              <a:latin typeface="Arial"/>
            </a:endParaRPr>
          </a:p>
        </p:txBody>
      </p:sp>
      <p:sp>
        <p:nvSpPr>
          <p:cNvPr id="394" name="CustomShape 4"/>
          <p:cNvSpPr/>
          <p:nvPr/>
        </p:nvSpPr>
        <p:spPr>
          <a:xfrm>
            <a:off x="935640" y="2303640"/>
            <a:ext cx="9359280" cy="71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организаций IT-сферы, представителей «фрилансерских» специальностей;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ремесленных видов деятельности; впервые зарегистрированных ИП — 0%  (численность работников не более 15 человек)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95" name="CustomShape 5"/>
          <p:cNvSpPr/>
          <p:nvPr/>
        </p:nvSpPr>
        <p:spPr>
          <a:xfrm>
            <a:off x="144720" y="2736720"/>
            <a:ext cx="790200" cy="358200"/>
          </a:xfrm>
          <a:custGeom>
            <a:avLst/>
            <a:gdLst/>
            <a:ahLst/>
            <a:cxnLst/>
            <a:rect l="l" t="t" r="r" b="b"/>
            <a:pathLst>
              <a:path w="3601" h="1616">
                <a:moveTo>
                  <a:pt x="2200" y="0"/>
                </a:moveTo>
                <a:lnTo>
                  <a:pt x="3600" y="800"/>
                </a:lnTo>
                <a:lnTo>
                  <a:pt x="2200" y="1615"/>
                </a:lnTo>
                <a:lnTo>
                  <a:pt x="2200" y="1126"/>
                </a:lnTo>
                <a:lnTo>
                  <a:pt x="666" y="1126"/>
                </a:lnTo>
                <a:lnTo>
                  <a:pt x="666" y="474"/>
                </a:lnTo>
                <a:lnTo>
                  <a:pt x="2200" y="474"/>
                </a:lnTo>
                <a:lnTo>
                  <a:pt x="2200" y="0"/>
                </a:lnTo>
                <a:moveTo>
                  <a:pt x="0" y="474"/>
                </a:moveTo>
                <a:lnTo>
                  <a:pt x="0" y="1126"/>
                </a:lnTo>
                <a:lnTo>
                  <a:pt x="166" y="1126"/>
                </a:lnTo>
                <a:lnTo>
                  <a:pt x="166" y="474"/>
                </a:lnTo>
                <a:lnTo>
                  <a:pt x="0" y="474"/>
                </a:lnTo>
                <a:moveTo>
                  <a:pt x="333" y="474"/>
                </a:moveTo>
                <a:lnTo>
                  <a:pt x="333" y="1126"/>
                </a:lnTo>
                <a:lnTo>
                  <a:pt x="500" y="1126"/>
                </a:lnTo>
                <a:lnTo>
                  <a:pt x="500" y="474"/>
                </a:lnTo>
                <a:lnTo>
                  <a:pt x="333" y="474"/>
                </a:lnTo>
              </a:path>
            </a:pathLst>
          </a:custGeom>
          <a:gradFill>
            <a:gsLst>
              <a:gs pos="0">
                <a:srgbClr val="EEEEEE"/>
              </a:gs>
              <a:gs pos="100000">
                <a:srgbClr val="006600"/>
              </a:gs>
            </a:gsLst>
            <a:lin ang="3600000"/>
          </a:gradFill>
          <a:ln>
            <a:noFill/>
          </a:ln>
          <a:effectLst>
            <a:outerShdw dist="101823" dir="2700000">
              <a:srgbClr val="EEEEEE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6"/>
          <p:cNvSpPr/>
          <p:nvPr/>
        </p:nvSpPr>
        <p:spPr>
          <a:xfrm>
            <a:off x="2411640" y="72360"/>
            <a:ext cx="3922920" cy="574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336633"/>
                </a:solidFill>
                <a:latin typeface="Arial"/>
                <a:ea typeface="DejaVu Sans"/>
              </a:rPr>
              <a:t>НАЛОГОВЫЕ ЛЬГОТЫ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97" name="CustomShape 7"/>
          <p:cNvSpPr/>
          <p:nvPr/>
        </p:nvSpPr>
        <p:spPr>
          <a:xfrm>
            <a:off x="504720" y="4896000"/>
            <a:ext cx="10007280" cy="3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     Снижение налога на имущество для: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98" name="CustomShape 8"/>
          <p:cNvSpPr/>
          <p:nvPr/>
        </p:nvSpPr>
        <p:spPr>
          <a:xfrm>
            <a:off x="144720" y="5473800"/>
            <a:ext cx="790200" cy="358200"/>
          </a:xfrm>
          <a:custGeom>
            <a:avLst/>
            <a:gdLst/>
            <a:ahLst/>
            <a:cxnLst/>
            <a:rect l="l" t="t" r="r" b="b"/>
            <a:pathLst>
              <a:path w="3601" h="1616">
                <a:moveTo>
                  <a:pt x="2200" y="0"/>
                </a:moveTo>
                <a:lnTo>
                  <a:pt x="3600" y="800"/>
                </a:lnTo>
                <a:lnTo>
                  <a:pt x="2200" y="1615"/>
                </a:lnTo>
                <a:lnTo>
                  <a:pt x="2200" y="1126"/>
                </a:lnTo>
                <a:lnTo>
                  <a:pt x="666" y="1126"/>
                </a:lnTo>
                <a:lnTo>
                  <a:pt x="666" y="474"/>
                </a:lnTo>
                <a:lnTo>
                  <a:pt x="2200" y="474"/>
                </a:lnTo>
                <a:lnTo>
                  <a:pt x="2200" y="0"/>
                </a:lnTo>
                <a:moveTo>
                  <a:pt x="0" y="474"/>
                </a:moveTo>
                <a:lnTo>
                  <a:pt x="0" y="1126"/>
                </a:lnTo>
                <a:lnTo>
                  <a:pt x="166" y="1126"/>
                </a:lnTo>
                <a:lnTo>
                  <a:pt x="166" y="474"/>
                </a:lnTo>
                <a:lnTo>
                  <a:pt x="0" y="474"/>
                </a:lnTo>
                <a:moveTo>
                  <a:pt x="333" y="474"/>
                </a:moveTo>
                <a:lnTo>
                  <a:pt x="333" y="1126"/>
                </a:lnTo>
                <a:lnTo>
                  <a:pt x="500" y="1126"/>
                </a:lnTo>
                <a:lnTo>
                  <a:pt x="500" y="474"/>
                </a:lnTo>
                <a:lnTo>
                  <a:pt x="333" y="474"/>
                </a:lnTo>
              </a:path>
            </a:pathLst>
          </a:custGeom>
          <a:gradFill>
            <a:gsLst>
              <a:gs pos="0">
                <a:srgbClr val="EEEEEE"/>
              </a:gs>
              <a:gs pos="100000">
                <a:srgbClr val="006600"/>
              </a:gs>
            </a:gsLst>
            <a:lin ang="3600000"/>
          </a:gradFill>
          <a:ln>
            <a:noFill/>
          </a:ln>
          <a:effectLst>
            <a:outerShdw dist="101823" dir="2700000">
              <a:srgbClr val="EEEEEE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CustomShape 9"/>
          <p:cNvSpPr/>
          <p:nvPr/>
        </p:nvSpPr>
        <p:spPr>
          <a:xfrm>
            <a:off x="1010880" y="6265440"/>
            <a:ext cx="3958920" cy="43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2-ой налоговый период – 1,1%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00" name="CustomShape 10"/>
          <p:cNvSpPr/>
          <p:nvPr/>
        </p:nvSpPr>
        <p:spPr>
          <a:xfrm>
            <a:off x="1010880" y="6010920"/>
            <a:ext cx="424512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1-ый налоговый период – 0,5%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01" name="CustomShape 11"/>
          <p:cNvSpPr/>
          <p:nvPr/>
        </p:nvSpPr>
        <p:spPr>
          <a:xfrm>
            <a:off x="144720" y="1800720"/>
            <a:ext cx="790200" cy="358200"/>
          </a:xfrm>
          <a:custGeom>
            <a:avLst/>
            <a:gdLst/>
            <a:ahLst/>
            <a:cxnLst/>
            <a:rect l="l" t="t" r="r" b="b"/>
            <a:pathLst>
              <a:path w="3601" h="1616">
                <a:moveTo>
                  <a:pt x="2200" y="0"/>
                </a:moveTo>
                <a:lnTo>
                  <a:pt x="3600" y="800"/>
                </a:lnTo>
                <a:lnTo>
                  <a:pt x="2200" y="1615"/>
                </a:lnTo>
                <a:lnTo>
                  <a:pt x="2200" y="1126"/>
                </a:lnTo>
                <a:lnTo>
                  <a:pt x="666" y="1126"/>
                </a:lnTo>
                <a:lnTo>
                  <a:pt x="666" y="474"/>
                </a:lnTo>
                <a:lnTo>
                  <a:pt x="2200" y="474"/>
                </a:lnTo>
                <a:lnTo>
                  <a:pt x="2200" y="0"/>
                </a:lnTo>
                <a:moveTo>
                  <a:pt x="0" y="474"/>
                </a:moveTo>
                <a:lnTo>
                  <a:pt x="0" y="1126"/>
                </a:lnTo>
                <a:lnTo>
                  <a:pt x="166" y="1126"/>
                </a:lnTo>
                <a:lnTo>
                  <a:pt x="166" y="474"/>
                </a:lnTo>
                <a:lnTo>
                  <a:pt x="0" y="474"/>
                </a:lnTo>
                <a:moveTo>
                  <a:pt x="333" y="474"/>
                </a:moveTo>
                <a:lnTo>
                  <a:pt x="333" y="1126"/>
                </a:lnTo>
                <a:lnTo>
                  <a:pt x="500" y="1126"/>
                </a:lnTo>
                <a:lnTo>
                  <a:pt x="500" y="474"/>
                </a:lnTo>
                <a:lnTo>
                  <a:pt x="333" y="474"/>
                </a:lnTo>
              </a:path>
            </a:pathLst>
          </a:custGeom>
          <a:gradFill>
            <a:gsLst>
              <a:gs pos="0">
                <a:srgbClr val="EEEEEE"/>
              </a:gs>
              <a:gs pos="100000">
                <a:srgbClr val="006600"/>
              </a:gs>
            </a:gsLst>
            <a:lin ang="3600000"/>
          </a:gradFill>
          <a:ln>
            <a:noFill/>
          </a:ln>
          <a:effectLst>
            <a:outerShdw dist="101823" dir="2700000">
              <a:srgbClr val="EEEEEE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12"/>
          <p:cNvSpPr/>
          <p:nvPr/>
        </p:nvSpPr>
        <p:spPr>
          <a:xfrm>
            <a:off x="1223280" y="3743640"/>
            <a:ext cx="8278200" cy="60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CustomShape 13"/>
          <p:cNvSpPr/>
          <p:nvPr/>
        </p:nvSpPr>
        <p:spPr>
          <a:xfrm>
            <a:off x="936720" y="5256720"/>
            <a:ext cx="8495280" cy="111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организаций, инвестиционные проекты которых включены в раздел «сопровождаемые» реестра инвестиционных проектов Курганской области, в отношении имущества, введенного в эксплуатацию после 01.01.2019 г.: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04" name="CustomShape 14"/>
          <p:cNvSpPr/>
          <p:nvPr/>
        </p:nvSpPr>
        <p:spPr>
          <a:xfrm>
            <a:off x="-215640" y="3527640"/>
            <a:ext cx="7055280" cy="35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Региональные инвестиционные проекты: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05" name="CustomShape 15"/>
          <p:cNvSpPr/>
          <p:nvPr/>
        </p:nvSpPr>
        <p:spPr>
          <a:xfrm>
            <a:off x="936000" y="3960000"/>
            <a:ext cx="6984000" cy="111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ОБЪЕМ ИНВЕСТИЦИЙ  ОТ 100 МЛН. РУБ.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налог на прибыль  – 10% (до периода, в котором экономия составила 50 % объема капитальных вложений)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06" name="CustomShape 16"/>
          <p:cNvSpPr/>
          <p:nvPr/>
        </p:nvSpPr>
        <p:spPr>
          <a:xfrm>
            <a:off x="936720" y="6120720"/>
            <a:ext cx="73440" cy="73440"/>
          </a:xfrm>
          <a:prstGeom prst="ellipse">
            <a:avLst/>
          </a:prstGeom>
          <a:solidFill>
            <a:srgbClr val="336633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CustomShape 17"/>
          <p:cNvSpPr/>
          <p:nvPr/>
        </p:nvSpPr>
        <p:spPr>
          <a:xfrm>
            <a:off x="937080" y="6381720"/>
            <a:ext cx="73440" cy="73440"/>
          </a:xfrm>
          <a:prstGeom prst="ellipse">
            <a:avLst/>
          </a:prstGeom>
          <a:solidFill>
            <a:srgbClr val="336633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18"/>
          <p:cNvSpPr/>
          <p:nvPr/>
        </p:nvSpPr>
        <p:spPr>
          <a:xfrm>
            <a:off x="143640" y="4104720"/>
            <a:ext cx="790200" cy="358200"/>
          </a:xfrm>
          <a:custGeom>
            <a:avLst/>
            <a:gdLst/>
            <a:ahLst/>
            <a:cxnLst/>
            <a:rect l="l" t="t" r="r" b="b"/>
            <a:pathLst>
              <a:path w="3601" h="1616">
                <a:moveTo>
                  <a:pt x="2200" y="0"/>
                </a:moveTo>
                <a:lnTo>
                  <a:pt x="3600" y="800"/>
                </a:lnTo>
                <a:lnTo>
                  <a:pt x="2200" y="1615"/>
                </a:lnTo>
                <a:lnTo>
                  <a:pt x="2200" y="1126"/>
                </a:lnTo>
                <a:lnTo>
                  <a:pt x="666" y="1126"/>
                </a:lnTo>
                <a:lnTo>
                  <a:pt x="666" y="474"/>
                </a:lnTo>
                <a:lnTo>
                  <a:pt x="2200" y="474"/>
                </a:lnTo>
                <a:lnTo>
                  <a:pt x="2200" y="0"/>
                </a:lnTo>
                <a:moveTo>
                  <a:pt x="0" y="474"/>
                </a:moveTo>
                <a:lnTo>
                  <a:pt x="0" y="1126"/>
                </a:lnTo>
                <a:lnTo>
                  <a:pt x="166" y="1126"/>
                </a:lnTo>
                <a:lnTo>
                  <a:pt x="166" y="474"/>
                </a:lnTo>
                <a:lnTo>
                  <a:pt x="0" y="474"/>
                </a:lnTo>
                <a:moveTo>
                  <a:pt x="333" y="474"/>
                </a:moveTo>
                <a:lnTo>
                  <a:pt x="333" y="1126"/>
                </a:lnTo>
                <a:lnTo>
                  <a:pt x="500" y="1126"/>
                </a:lnTo>
                <a:lnTo>
                  <a:pt x="500" y="474"/>
                </a:lnTo>
                <a:lnTo>
                  <a:pt x="333" y="474"/>
                </a:lnTo>
              </a:path>
            </a:pathLst>
          </a:custGeom>
          <a:gradFill>
            <a:gsLst>
              <a:gs pos="0">
                <a:srgbClr val="EEEEEE"/>
              </a:gs>
              <a:gs pos="100000">
                <a:srgbClr val="006600"/>
              </a:gs>
            </a:gsLst>
            <a:lin ang="3600000"/>
          </a:gradFill>
          <a:ln>
            <a:noFill/>
          </a:ln>
          <a:effectLst>
            <a:outerShdw dist="101823" dir="2700000">
              <a:srgbClr val="EEEEEE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2160360" y="465120"/>
            <a:ext cx="8351280" cy="64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ru-RU" sz="2000" b="1" strike="noStrike" cap="all" spc="-1">
                <a:solidFill>
                  <a:srgbClr val="003C86"/>
                </a:solidFill>
                <a:latin typeface="Arial"/>
                <a:ea typeface="DejaVu Sans"/>
              </a:rPr>
              <a:t>ИНДУСТРИАЛЬНЫЙ ПАРК «КЗКТ»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410" name="Рисунок 409"/>
          <p:cNvPicPr/>
          <p:nvPr/>
        </p:nvPicPr>
        <p:blipFill>
          <a:blip r:embed="rId2"/>
          <a:stretch/>
        </p:blipFill>
        <p:spPr>
          <a:xfrm>
            <a:off x="504000" y="1584000"/>
            <a:ext cx="6388920" cy="3888000"/>
          </a:xfrm>
          <a:prstGeom prst="rect">
            <a:avLst/>
          </a:prstGeom>
          <a:ln>
            <a:noFill/>
          </a:ln>
        </p:spPr>
      </p:pic>
      <p:pic>
        <p:nvPicPr>
          <p:cNvPr id="411" name="Рисунок 707"/>
          <p:cNvPicPr/>
          <p:nvPr/>
        </p:nvPicPr>
        <p:blipFill>
          <a:blip r:embed="rId3"/>
          <a:stretch/>
        </p:blipFill>
        <p:spPr>
          <a:xfrm>
            <a:off x="-720" y="18000"/>
            <a:ext cx="10795680" cy="1086480"/>
          </a:xfrm>
          <a:prstGeom prst="rect">
            <a:avLst/>
          </a:prstGeom>
          <a:ln>
            <a:noFill/>
          </a:ln>
        </p:spPr>
      </p:pic>
      <p:sp>
        <p:nvSpPr>
          <p:cNvPr id="412" name="TextShape 2"/>
          <p:cNvSpPr txBox="1"/>
          <p:nvPr/>
        </p:nvSpPr>
        <p:spPr>
          <a:xfrm>
            <a:off x="2729160" y="91080"/>
            <a:ext cx="4398840" cy="657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355E00"/>
                </a:solidFill>
                <a:latin typeface="Arial"/>
                <a:ea typeface="Arial"/>
              </a:rPr>
              <a:t>ИНДУСТРИАЛЬНЫЕ ПАРКИ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413" name="Рисунок 412"/>
          <p:cNvPicPr/>
          <p:nvPr/>
        </p:nvPicPr>
        <p:blipFill>
          <a:blip r:embed="rId4"/>
          <a:stretch/>
        </p:blipFill>
        <p:spPr>
          <a:xfrm>
            <a:off x="6352200" y="4096800"/>
            <a:ext cx="4087800" cy="2455200"/>
          </a:xfrm>
          <a:prstGeom prst="rect">
            <a:avLst/>
          </a:prstGeom>
          <a:ln>
            <a:noFill/>
          </a:ln>
        </p:spPr>
      </p:pic>
      <p:pic>
        <p:nvPicPr>
          <p:cNvPr id="414" name="Рисунок 413"/>
          <p:cNvPicPr/>
          <p:nvPr/>
        </p:nvPicPr>
        <p:blipFill>
          <a:blip r:embed="rId5"/>
          <a:stretch/>
        </p:blipFill>
        <p:spPr>
          <a:xfrm>
            <a:off x="6462360" y="4280760"/>
            <a:ext cx="2033640" cy="1479240"/>
          </a:xfrm>
          <a:prstGeom prst="rect">
            <a:avLst/>
          </a:prstGeom>
          <a:ln>
            <a:noFill/>
          </a:ln>
        </p:spPr>
      </p:pic>
      <p:sp>
        <p:nvSpPr>
          <p:cNvPr id="415" name="CustomShape 3"/>
          <p:cNvSpPr/>
          <p:nvPr/>
        </p:nvSpPr>
        <p:spPr>
          <a:xfrm>
            <a:off x="6766560" y="4944960"/>
            <a:ext cx="1116360" cy="30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400" b="1" strike="noStrike" spc="-1">
                <a:solidFill>
                  <a:srgbClr val="C5000B"/>
                </a:solidFill>
                <a:latin typeface="Arial"/>
                <a:ea typeface="DejaVu Sans"/>
              </a:rPr>
              <a:t>28,8 га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6" name="Line 4"/>
          <p:cNvSpPr/>
          <p:nvPr/>
        </p:nvSpPr>
        <p:spPr>
          <a:xfrm flipH="1">
            <a:off x="9183240" y="5166360"/>
            <a:ext cx="81720" cy="216000"/>
          </a:xfrm>
          <a:prstGeom prst="line">
            <a:avLst/>
          </a:prstGeom>
          <a:ln w="25200">
            <a:solidFill>
              <a:srgbClr val="CC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Line 5"/>
          <p:cNvSpPr/>
          <p:nvPr/>
        </p:nvSpPr>
        <p:spPr>
          <a:xfrm>
            <a:off x="9075240" y="5249880"/>
            <a:ext cx="108000" cy="122760"/>
          </a:xfrm>
          <a:prstGeom prst="line">
            <a:avLst/>
          </a:prstGeom>
          <a:ln w="25200">
            <a:solidFill>
              <a:srgbClr val="CC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TextShape 6"/>
          <p:cNvSpPr txBox="1"/>
          <p:nvPr/>
        </p:nvSpPr>
        <p:spPr>
          <a:xfrm>
            <a:off x="2871360" y="1065960"/>
            <a:ext cx="1736640" cy="940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355E00"/>
                </a:solidFill>
                <a:latin typeface="Arial"/>
                <a:ea typeface="Arial"/>
              </a:rPr>
              <a:t>г. Курган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19" name="TextShape 7"/>
          <p:cNvSpPr txBox="1"/>
          <p:nvPr/>
        </p:nvSpPr>
        <p:spPr>
          <a:xfrm>
            <a:off x="7668000" y="3564000"/>
            <a:ext cx="2304000" cy="940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355E00"/>
                </a:solidFill>
                <a:latin typeface="Arial"/>
                <a:ea typeface="Arial"/>
              </a:rPr>
              <a:t>р.п. Варгаши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0" y="144000"/>
            <a:ext cx="10801080" cy="1655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1" name="Рисунок 420"/>
          <p:cNvPicPr/>
          <p:nvPr/>
        </p:nvPicPr>
        <p:blipFill>
          <a:blip r:embed="rId2"/>
          <a:stretch/>
        </p:blipFill>
        <p:spPr>
          <a:xfrm>
            <a:off x="42120" y="414360"/>
            <a:ext cx="10800720" cy="6057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Рисунок 594"/>
          <p:cNvPicPr/>
          <p:nvPr/>
        </p:nvPicPr>
        <p:blipFill>
          <a:blip r:embed="rId3"/>
          <a:stretch/>
        </p:blipFill>
        <p:spPr>
          <a:xfrm>
            <a:off x="1" y="391120"/>
            <a:ext cx="10801349" cy="1303817"/>
          </a:xfrm>
          <a:prstGeom prst="rect">
            <a:avLst/>
          </a:prstGeom>
          <a:ln>
            <a:noFill/>
          </a:ln>
        </p:spPr>
      </p:pic>
      <p:sp>
        <p:nvSpPr>
          <p:cNvPr id="596" name="CustomShape 2"/>
          <p:cNvSpPr/>
          <p:nvPr/>
        </p:nvSpPr>
        <p:spPr>
          <a:xfrm>
            <a:off x="884560" y="393353"/>
            <a:ext cx="7094127" cy="7775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734" tIns="39867" rIns="79734" bIns="39867"/>
          <a:lstStyle/>
          <a:p>
            <a:r>
              <a:rPr lang="ru-RU" sz="2481" spc="-1">
                <a:solidFill>
                  <a:srgbClr val="336633"/>
                </a:solidFill>
                <a:latin typeface="Roboto Medium"/>
                <a:ea typeface="Roboto Medium"/>
              </a:rPr>
              <a:t>    </a:t>
            </a:r>
            <a:r>
              <a:rPr lang="ru-RU" sz="2303" spc="-1">
                <a:solidFill>
                  <a:srgbClr val="336633"/>
                </a:solidFill>
                <a:latin typeface="Roboto Medium"/>
                <a:ea typeface="Roboto Medium"/>
              </a:rPr>
              <a:t>       </a:t>
            </a:r>
            <a:endParaRPr lang="ru-RU" sz="2303" spc="-1">
              <a:solidFill>
                <a:prstClr val="black"/>
              </a:solidFill>
              <a:latin typeface="Arial"/>
            </a:endParaRPr>
          </a:p>
        </p:txBody>
      </p:sp>
      <p:sp>
        <p:nvSpPr>
          <p:cNvPr id="597" name="CustomShape 3"/>
          <p:cNvSpPr/>
          <p:nvPr/>
        </p:nvSpPr>
        <p:spPr>
          <a:xfrm>
            <a:off x="85985" y="969883"/>
            <a:ext cx="7750187" cy="56388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734" tIns="41462" rIns="79734" bIns="41462"/>
          <a:lstStyle/>
          <a:p>
            <a:r>
              <a:rPr lang="ru-RU" sz="2481" b="1" spc="-1" dirty="0">
                <a:solidFill>
                  <a:srgbClr val="FFFFFF"/>
                </a:solidFill>
                <a:latin typeface="Arial"/>
              </a:rPr>
              <a:t>Предоставление земель в аренду без торгов</a:t>
            </a:r>
            <a:endParaRPr lang="ru-RU" sz="2481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99" name="CustomShape 5"/>
          <p:cNvSpPr/>
          <p:nvPr/>
        </p:nvSpPr>
        <p:spPr>
          <a:xfrm>
            <a:off x="0" y="429074"/>
            <a:ext cx="8657877" cy="56388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734" tIns="41462" rIns="79734" bIns="41462"/>
          <a:lstStyle/>
          <a:p>
            <a:r>
              <a:rPr lang="ru-RU" sz="2835" spc="-1" dirty="0">
                <a:solidFill>
                  <a:srgbClr val="336633"/>
                </a:solidFill>
                <a:latin typeface="Arial"/>
                <a:ea typeface="DejaVu Sans"/>
              </a:rPr>
              <a:t>	</a:t>
            </a:r>
            <a:r>
              <a:rPr lang="ru-RU" sz="2481" b="1" spc="-1" dirty="0">
                <a:solidFill>
                  <a:srgbClr val="336633"/>
                </a:solidFill>
                <a:latin typeface="Arial"/>
                <a:ea typeface="DejaVu Sans"/>
              </a:rPr>
              <a:t>МАСШТАБНЫЕ ИНВЕСТИЦИОННЫЕ ПРОЕКТЫ</a:t>
            </a:r>
            <a:endParaRPr lang="ru-RU" sz="2481" spc="-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8949" y="5759015"/>
            <a:ext cx="763745" cy="629653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593831" y="2355520"/>
          <a:ext cx="9534270" cy="24354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2815024">
                  <a:extLst>
                    <a:ext uri="{9D8B030D-6E8A-4147-A177-3AD203B41FA5}">
                      <a16:colId xmlns:a16="http://schemas.microsoft.com/office/drawing/2014/main" val="742807376"/>
                    </a:ext>
                  </a:extLst>
                </a:gridCol>
                <a:gridCol w="1608178">
                  <a:extLst>
                    <a:ext uri="{9D8B030D-6E8A-4147-A177-3AD203B41FA5}">
                      <a16:colId xmlns:a16="http://schemas.microsoft.com/office/drawing/2014/main" val="3043050019"/>
                    </a:ext>
                  </a:extLst>
                </a:gridCol>
                <a:gridCol w="2018050">
                  <a:extLst>
                    <a:ext uri="{9D8B030D-6E8A-4147-A177-3AD203B41FA5}">
                      <a16:colId xmlns:a16="http://schemas.microsoft.com/office/drawing/2014/main" val="594508427"/>
                    </a:ext>
                  </a:extLst>
                </a:gridCol>
                <a:gridCol w="3093018">
                  <a:extLst>
                    <a:ext uri="{9D8B030D-6E8A-4147-A177-3AD203B41FA5}">
                      <a16:colId xmlns:a16="http://schemas.microsoft.com/office/drawing/2014/main" val="440678887"/>
                    </a:ext>
                  </a:extLst>
                </a:gridCol>
              </a:tblGrid>
              <a:tr h="1166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Территория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Городские округа</a:t>
                      </a:r>
                      <a:endParaRPr lang="ru-RU" sz="1800" b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Городских поселения</a:t>
                      </a:r>
                      <a:br>
                        <a:rPr lang="ru-RU" sz="1800" b="0" dirty="0">
                          <a:effectLst/>
                        </a:rPr>
                      </a:br>
                      <a:r>
                        <a:rPr lang="ru-RU" sz="1800" b="0" dirty="0">
                          <a:effectLst/>
                        </a:rPr>
                        <a:t>кроме моногородов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Сельские поселения, </a:t>
                      </a:r>
                      <a:r>
                        <a:rPr lang="ru-RU" sz="1800" b="0" dirty="0" err="1">
                          <a:effectLst/>
                        </a:rPr>
                        <a:t>монопрофильные</a:t>
                      </a:r>
                      <a:r>
                        <a:rPr lang="ru-RU" sz="1800" b="0" dirty="0">
                          <a:effectLst/>
                        </a:rPr>
                        <a:t> </a:t>
                      </a:r>
                      <a:r>
                        <a:rPr lang="ru-RU" sz="1800" b="0" dirty="0" err="1">
                          <a:effectLst/>
                        </a:rPr>
                        <a:t>муниципальныеобразования</a:t>
                      </a:r>
                      <a:r>
                        <a:rPr lang="ru-RU" sz="1800" b="0" dirty="0">
                          <a:effectLst/>
                        </a:rPr>
                        <a:t> (моногорода)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56306380"/>
                  </a:ext>
                </a:extLst>
              </a:tr>
              <a:tr h="529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</a:rPr>
                        <a:t>Стоимость в млн.р</a:t>
                      </a:r>
                      <a:endParaRPr lang="ru-RU" sz="1800" b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50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25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5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93416848"/>
                  </a:ext>
                </a:extLst>
              </a:tr>
              <a:tr h="739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Рабочие места</a:t>
                      </a:r>
                      <a:endParaRPr lang="ru-RU" sz="1800" b="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10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5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08163204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83" y="4794949"/>
            <a:ext cx="3941454" cy="15937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54766" y="5360038"/>
            <a:ext cx="5764142" cy="474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81" b="1" dirty="0">
                <a:solidFill>
                  <a:schemeClr val="accent3">
                    <a:lumMod val="50000"/>
                  </a:schemeClr>
                </a:solidFill>
                <a:ea typeface="MS Mincho"/>
                <a:cs typeface="Times New Roman" panose="02020603050405020304" pitchFamily="18" charset="0"/>
              </a:rPr>
              <a:t>Срок договора аренды – 54 месяца</a:t>
            </a:r>
          </a:p>
        </p:txBody>
      </p:sp>
    </p:spTree>
    <p:extLst>
      <p:ext uri="{BB962C8B-B14F-4D97-AF65-F5344CB8AC3E}">
        <p14:creationId xmlns:p14="http://schemas.microsoft.com/office/powerpoint/2010/main" val="32870058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Минэк2016</Template>
  <TotalTime>53986</TotalTime>
  <Words>311</Words>
  <Application>Microsoft Office PowerPoint</Application>
  <PresentationFormat>Произвольный</PresentationFormat>
  <Paragraphs>51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6</vt:i4>
      </vt:variant>
    </vt:vector>
  </HeadingPairs>
  <TitlesOfParts>
    <vt:vector size="22" baseType="lpstr">
      <vt:lpstr>Arial</vt:lpstr>
      <vt:lpstr>Calibri</vt:lpstr>
      <vt:lpstr>DejaVu Sans</vt:lpstr>
      <vt:lpstr>MS Mincho</vt:lpstr>
      <vt:lpstr>Roboto Medium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Сокращение сроков формирования Формализованного итогового решения.</dc:title>
  <dc:subject/>
  <dc:creator>Воронцова Анастасия Андреевна</dc:creator>
  <dc:description/>
  <cp:lastModifiedBy>Пользователь Windows</cp:lastModifiedBy>
  <cp:revision>641</cp:revision>
  <cp:lastPrinted>2019-04-20T11:29:59Z</cp:lastPrinted>
  <dcterms:created xsi:type="dcterms:W3CDTF">2017-04-10T17:00:47Z</dcterms:created>
  <dcterms:modified xsi:type="dcterms:W3CDTF">2019-04-20T08:08:11Z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