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3" r:id="rId4"/>
    <p:sldId id="270" r:id="rId5"/>
    <p:sldId id="271" r:id="rId6"/>
    <p:sldId id="264" r:id="rId7"/>
    <p:sldId id="268" r:id="rId8"/>
    <p:sldId id="267" r:id="rId9"/>
    <p:sldId id="261" r:id="rId10"/>
    <p:sldId id="257" r:id="rId11"/>
    <p:sldId id="258" r:id="rId12"/>
    <p:sldId id="266" r:id="rId13"/>
    <p:sldId id="269" r:id="rId14"/>
  </p:sldIdLst>
  <p:sldSz cx="9906000" cy="6858000" type="A4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E7234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074" y="-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635AA-B7E3-4D90-B229-F289FF1F35DD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95DC9585-02F2-48CF-8216-600CAD55A14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Консультации  тестирование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5B9D9-4A1B-48F3-B829-D0FECE3D0BD9}" type="parTrans" cxnId="{7002EE2B-1932-4AE7-8A65-7C6B0B74C517}">
      <dgm:prSet/>
      <dgm:spPr/>
      <dgm:t>
        <a:bodyPr/>
        <a:lstStyle/>
        <a:p>
          <a:endParaRPr lang="ru-RU" sz="1300" b="1"/>
        </a:p>
      </dgm:t>
    </dgm:pt>
    <dgm:pt modelId="{62D4793B-2C6F-4683-8A0C-3E2F75F7D263}" type="sibTrans" cxnId="{7002EE2B-1932-4AE7-8A65-7C6B0B74C517}">
      <dgm:prSet/>
      <dgm:spPr/>
      <dgm:t>
        <a:bodyPr/>
        <a:lstStyle/>
        <a:p>
          <a:endParaRPr lang="ru-RU" sz="1300" b="1"/>
        </a:p>
      </dgm:t>
    </dgm:pt>
    <dgm:pt modelId="{B35C5328-4F69-4526-9797-9BDFF8ADBE1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b="1" smtClean="0">
              <a:latin typeface="Arial" panose="020B0604020202020204" pitchFamily="34" charset="0"/>
              <a:cs typeface="Arial" panose="020B0604020202020204" pitchFamily="34" charset="0"/>
            </a:rPr>
            <a:t>Обучение 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под </a:t>
          </a:r>
          <a:r>
            <a:rPr lang="ru-RU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самозанятость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460CA-CB25-45D1-9A74-0CBAC2DD8ED7}" type="parTrans" cxnId="{CAED013C-2E21-480B-ADFD-3A3D7CBC047A}">
      <dgm:prSet/>
      <dgm:spPr/>
      <dgm:t>
        <a:bodyPr/>
        <a:lstStyle/>
        <a:p>
          <a:endParaRPr lang="ru-RU" sz="1300" b="1"/>
        </a:p>
      </dgm:t>
    </dgm:pt>
    <dgm:pt modelId="{F4E81DAD-8BCD-41B0-B912-5A42EBDF3CBE}" type="sibTrans" cxnId="{CAED013C-2E21-480B-ADFD-3A3D7CBC047A}">
      <dgm:prSet/>
      <dgm:spPr/>
      <dgm:t>
        <a:bodyPr/>
        <a:lstStyle/>
        <a:p>
          <a:endParaRPr lang="ru-RU" sz="1300" b="1"/>
        </a:p>
      </dgm:t>
    </dgm:pt>
    <dgm:pt modelId="{D1ABB912-F260-461A-8CF8-E91F3728C8BB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3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«Школа начинающего предпринимателя»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5488E-6B2A-4E16-9646-FCE0F08A18B8}" type="parTrans" cxnId="{8A5ABA1B-5EF6-45E3-B7C5-ACE94F5EE65F}">
      <dgm:prSet/>
      <dgm:spPr/>
      <dgm:t>
        <a:bodyPr/>
        <a:lstStyle/>
        <a:p>
          <a:endParaRPr lang="ru-RU" sz="1300" b="1"/>
        </a:p>
      </dgm:t>
    </dgm:pt>
    <dgm:pt modelId="{45E388BB-A784-4C5D-959A-1F0B602598E6}" type="sibTrans" cxnId="{8A5ABA1B-5EF6-45E3-B7C5-ACE94F5EE65F}">
      <dgm:prSet/>
      <dgm:spPr/>
      <dgm:t>
        <a:bodyPr/>
        <a:lstStyle/>
        <a:p>
          <a:endParaRPr lang="ru-RU" sz="1300" b="1"/>
        </a:p>
      </dgm:t>
    </dgm:pt>
    <dgm:pt modelId="{035A0F84-3CDC-4502-88A8-DAC84DC80B6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Составление бизнес-плана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06B1B-15E8-4F06-AD8E-D012288C55B1}" type="parTrans" cxnId="{CC84E752-CD81-42C7-BF66-C7553B619CE1}">
      <dgm:prSet/>
      <dgm:spPr/>
      <dgm:t>
        <a:bodyPr/>
        <a:lstStyle/>
        <a:p>
          <a:endParaRPr lang="ru-RU" sz="1300" b="1"/>
        </a:p>
      </dgm:t>
    </dgm:pt>
    <dgm:pt modelId="{F3C28920-CABC-4201-BACB-C1E8558E3511}" type="sibTrans" cxnId="{CC84E752-CD81-42C7-BF66-C7553B619CE1}">
      <dgm:prSet/>
      <dgm:spPr/>
      <dgm:t>
        <a:bodyPr/>
        <a:lstStyle/>
        <a:p>
          <a:endParaRPr lang="ru-RU" sz="1300" b="1"/>
        </a:p>
      </dgm:t>
    </dgm:pt>
    <dgm:pt modelId="{1E9A80F7-622C-40A4-A5A3-28CB1C54ED7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Финансовая помощь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0C614-3374-4B5D-AAE1-DD55491077C2}" type="parTrans" cxnId="{9BBA4482-45E0-4469-AABE-FC136FFB369F}">
      <dgm:prSet/>
      <dgm:spPr/>
      <dgm:t>
        <a:bodyPr/>
        <a:lstStyle/>
        <a:p>
          <a:endParaRPr lang="ru-RU" sz="1300" b="1"/>
        </a:p>
      </dgm:t>
    </dgm:pt>
    <dgm:pt modelId="{58A39256-2EFB-4EFE-9BEB-44BE5B9C4CD7}" type="sibTrans" cxnId="{9BBA4482-45E0-4469-AABE-FC136FFB369F}">
      <dgm:prSet/>
      <dgm:spPr/>
      <dgm:t>
        <a:bodyPr/>
        <a:lstStyle/>
        <a:p>
          <a:endParaRPr lang="ru-RU" sz="1300" b="1"/>
        </a:p>
      </dgm:t>
    </dgm:pt>
    <dgm:pt modelId="{57448AD5-864F-4C5A-BD27-F3E18887ED65}" type="pres">
      <dgm:prSet presAssocID="{6F8635AA-B7E3-4D90-B229-F289FF1F35DD}" presName="Name0" presStyleCnt="0">
        <dgm:presLayoutVars>
          <dgm:dir/>
          <dgm:animLvl val="lvl"/>
          <dgm:resizeHandles val="exact"/>
        </dgm:presLayoutVars>
      </dgm:prSet>
      <dgm:spPr/>
    </dgm:pt>
    <dgm:pt modelId="{4A6DC7C7-C2AD-41E4-88AA-F99C76353933}" type="pres">
      <dgm:prSet presAssocID="{95DC9585-02F2-48CF-8216-600CAD55A14A}" presName="parTxOnly" presStyleLbl="node1" presStyleIdx="0" presStyleCnt="5" custScaleX="141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1BF5C-6269-4A4C-9987-2443C42559CE}" type="pres">
      <dgm:prSet presAssocID="{62D4793B-2C6F-4683-8A0C-3E2F75F7D263}" presName="parTxOnlySpace" presStyleCnt="0"/>
      <dgm:spPr/>
    </dgm:pt>
    <dgm:pt modelId="{EAB68BF3-4BF5-4F3E-B717-EC0BFCF5AF50}" type="pres">
      <dgm:prSet presAssocID="{B35C5328-4F69-4526-9797-9BDFF8ADBE10}" presName="parTxOnly" presStyleLbl="node1" presStyleIdx="1" presStyleCnt="5" custScaleX="170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84841-EE43-4378-909A-DEA1690818DF}" type="pres">
      <dgm:prSet presAssocID="{F4E81DAD-8BCD-41B0-B912-5A42EBDF3CBE}" presName="parTxOnlySpace" presStyleCnt="0"/>
      <dgm:spPr/>
    </dgm:pt>
    <dgm:pt modelId="{3A1F2A16-333D-4EC6-8D95-B4393C8D43EF}" type="pres">
      <dgm:prSet presAssocID="{D1ABB912-F260-461A-8CF8-E91F3728C8BB}" presName="parTxOnly" presStyleLbl="node1" presStyleIdx="2" presStyleCnt="5" custScaleX="150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60623-A6C0-471C-90C2-74FCC560CD45}" type="pres">
      <dgm:prSet presAssocID="{45E388BB-A784-4C5D-959A-1F0B602598E6}" presName="parTxOnlySpace" presStyleCnt="0"/>
      <dgm:spPr/>
    </dgm:pt>
    <dgm:pt modelId="{14451101-904A-4520-8605-75DAEA489C7A}" type="pres">
      <dgm:prSet presAssocID="{035A0F84-3CDC-4502-88A8-DAC84DC80B67}" presName="parTxOnly" presStyleLbl="node1" presStyleIdx="3" presStyleCnt="5" custScaleX="123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81762-7446-4484-8565-BA186638B08B}" type="pres">
      <dgm:prSet presAssocID="{F3C28920-CABC-4201-BACB-C1E8558E3511}" presName="parTxOnlySpace" presStyleCnt="0"/>
      <dgm:spPr/>
    </dgm:pt>
    <dgm:pt modelId="{19F78B56-EC6C-4288-B951-D11DFD3C6FF5}" type="pres">
      <dgm:prSet presAssocID="{1E9A80F7-622C-40A4-A5A3-28CB1C54ED7B}" presName="parTxOnly" presStyleLbl="node1" presStyleIdx="4" presStyleCnt="5" custScaleX="115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33B3F9-18CD-4D3B-996B-271EAA5FD1B8}" type="presOf" srcId="{1E9A80F7-622C-40A4-A5A3-28CB1C54ED7B}" destId="{19F78B56-EC6C-4288-B951-D11DFD3C6FF5}" srcOrd="0" destOrd="0" presId="urn:microsoft.com/office/officeart/2005/8/layout/chevron1"/>
    <dgm:cxn modelId="{7002EE2B-1932-4AE7-8A65-7C6B0B74C517}" srcId="{6F8635AA-B7E3-4D90-B229-F289FF1F35DD}" destId="{95DC9585-02F2-48CF-8216-600CAD55A14A}" srcOrd="0" destOrd="0" parTransId="{FD85B9D9-4A1B-48F3-B829-D0FECE3D0BD9}" sibTransId="{62D4793B-2C6F-4683-8A0C-3E2F75F7D263}"/>
    <dgm:cxn modelId="{059FE585-8DA7-4341-A394-6F854558A100}" type="presOf" srcId="{95DC9585-02F2-48CF-8216-600CAD55A14A}" destId="{4A6DC7C7-C2AD-41E4-88AA-F99C76353933}" srcOrd="0" destOrd="0" presId="urn:microsoft.com/office/officeart/2005/8/layout/chevron1"/>
    <dgm:cxn modelId="{4F5BD615-736C-483D-A608-2398661C6BCC}" type="presOf" srcId="{6F8635AA-B7E3-4D90-B229-F289FF1F35DD}" destId="{57448AD5-864F-4C5A-BD27-F3E18887ED65}" srcOrd="0" destOrd="0" presId="urn:microsoft.com/office/officeart/2005/8/layout/chevron1"/>
    <dgm:cxn modelId="{9BBA4482-45E0-4469-AABE-FC136FFB369F}" srcId="{6F8635AA-B7E3-4D90-B229-F289FF1F35DD}" destId="{1E9A80F7-622C-40A4-A5A3-28CB1C54ED7B}" srcOrd="4" destOrd="0" parTransId="{C7B0C614-3374-4B5D-AAE1-DD55491077C2}" sibTransId="{58A39256-2EFB-4EFE-9BEB-44BE5B9C4CD7}"/>
    <dgm:cxn modelId="{CC84E752-CD81-42C7-BF66-C7553B619CE1}" srcId="{6F8635AA-B7E3-4D90-B229-F289FF1F35DD}" destId="{035A0F84-3CDC-4502-88A8-DAC84DC80B67}" srcOrd="3" destOrd="0" parTransId="{A1A06B1B-15E8-4F06-AD8E-D012288C55B1}" sibTransId="{F3C28920-CABC-4201-BACB-C1E8558E3511}"/>
    <dgm:cxn modelId="{1FBE9C55-0ACA-4D7A-8798-FC80908F6461}" type="presOf" srcId="{B35C5328-4F69-4526-9797-9BDFF8ADBE10}" destId="{EAB68BF3-4BF5-4F3E-B717-EC0BFCF5AF50}" srcOrd="0" destOrd="0" presId="urn:microsoft.com/office/officeart/2005/8/layout/chevron1"/>
    <dgm:cxn modelId="{8A5ABA1B-5EF6-45E3-B7C5-ACE94F5EE65F}" srcId="{6F8635AA-B7E3-4D90-B229-F289FF1F35DD}" destId="{D1ABB912-F260-461A-8CF8-E91F3728C8BB}" srcOrd="2" destOrd="0" parTransId="{CA35488E-6B2A-4E16-9646-FCE0F08A18B8}" sibTransId="{45E388BB-A784-4C5D-959A-1F0B602598E6}"/>
    <dgm:cxn modelId="{268399F9-51C3-4D25-AD8A-8D0041256AE3}" type="presOf" srcId="{035A0F84-3CDC-4502-88A8-DAC84DC80B67}" destId="{14451101-904A-4520-8605-75DAEA489C7A}" srcOrd="0" destOrd="0" presId="urn:microsoft.com/office/officeart/2005/8/layout/chevron1"/>
    <dgm:cxn modelId="{CAED013C-2E21-480B-ADFD-3A3D7CBC047A}" srcId="{6F8635AA-B7E3-4D90-B229-F289FF1F35DD}" destId="{B35C5328-4F69-4526-9797-9BDFF8ADBE10}" srcOrd="1" destOrd="0" parTransId="{556460CA-CB25-45D1-9A74-0CBAC2DD8ED7}" sibTransId="{F4E81DAD-8BCD-41B0-B912-5A42EBDF3CBE}"/>
    <dgm:cxn modelId="{22FD4986-F6CA-4069-A8D1-5425365DA22C}" type="presOf" srcId="{D1ABB912-F260-461A-8CF8-E91F3728C8BB}" destId="{3A1F2A16-333D-4EC6-8D95-B4393C8D43EF}" srcOrd="0" destOrd="0" presId="urn:microsoft.com/office/officeart/2005/8/layout/chevron1"/>
    <dgm:cxn modelId="{B40E4C87-22B9-4C8A-8D76-B628C4C25EB2}" type="presParOf" srcId="{57448AD5-864F-4C5A-BD27-F3E18887ED65}" destId="{4A6DC7C7-C2AD-41E4-88AA-F99C76353933}" srcOrd="0" destOrd="0" presId="urn:microsoft.com/office/officeart/2005/8/layout/chevron1"/>
    <dgm:cxn modelId="{A4629056-E0E0-42A0-8124-BFE968A49067}" type="presParOf" srcId="{57448AD5-864F-4C5A-BD27-F3E18887ED65}" destId="{8351BF5C-6269-4A4C-9987-2443C42559CE}" srcOrd="1" destOrd="0" presId="urn:microsoft.com/office/officeart/2005/8/layout/chevron1"/>
    <dgm:cxn modelId="{FD23A3A4-DFE4-4F62-AF55-A0308BD4C325}" type="presParOf" srcId="{57448AD5-864F-4C5A-BD27-F3E18887ED65}" destId="{EAB68BF3-4BF5-4F3E-B717-EC0BFCF5AF50}" srcOrd="2" destOrd="0" presId="urn:microsoft.com/office/officeart/2005/8/layout/chevron1"/>
    <dgm:cxn modelId="{A9556F6E-E741-4CD9-A4E4-32875A835A50}" type="presParOf" srcId="{57448AD5-864F-4C5A-BD27-F3E18887ED65}" destId="{2ED84841-EE43-4378-909A-DEA1690818DF}" srcOrd="3" destOrd="0" presId="urn:microsoft.com/office/officeart/2005/8/layout/chevron1"/>
    <dgm:cxn modelId="{10F5E42B-9451-4F28-9A94-8779B8BB8D87}" type="presParOf" srcId="{57448AD5-864F-4C5A-BD27-F3E18887ED65}" destId="{3A1F2A16-333D-4EC6-8D95-B4393C8D43EF}" srcOrd="4" destOrd="0" presId="urn:microsoft.com/office/officeart/2005/8/layout/chevron1"/>
    <dgm:cxn modelId="{D8FCAEC5-A08B-418B-A877-1ECA4FFBA6A1}" type="presParOf" srcId="{57448AD5-864F-4C5A-BD27-F3E18887ED65}" destId="{99C60623-A6C0-471C-90C2-74FCC560CD45}" srcOrd="5" destOrd="0" presId="urn:microsoft.com/office/officeart/2005/8/layout/chevron1"/>
    <dgm:cxn modelId="{D57B5E88-22DF-452E-96EB-C7F5323F9E75}" type="presParOf" srcId="{57448AD5-864F-4C5A-BD27-F3E18887ED65}" destId="{14451101-904A-4520-8605-75DAEA489C7A}" srcOrd="6" destOrd="0" presId="urn:microsoft.com/office/officeart/2005/8/layout/chevron1"/>
    <dgm:cxn modelId="{43FB833C-E6F6-48EC-B493-78865BFE263A}" type="presParOf" srcId="{57448AD5-864F-4C5A-BD27-F3E18887ED65}" destId="{2CF81762-7446-4484-8565-BA186638B08B}" srcOrd="7" destOrd="0" presId="urn:microsoft.com/office/officeart/2005/8/layout/chevron1"/>
    <dgm:cxn modelId="{7BE585BD-CCFE-4FDF-9F5D-630D1769DD80}" type="presParOf" srcId="{57448AD5-864F-4C5A-BD27-F3E18887ED65}" destId="{19F78B56-EC6C-4288-B951-D11DFD3C6FF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04C94-8A3B-4280-BCF2-5BAD35261D7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23C68E-A6A8-432E-8200-37613B029CF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-2 мес.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4BA69-3009-45B7-8286-F86B3BC6F542}" type="parTrans" cxnId="{AEFF50D1-57E5-49D8-B644-5520F58E39A8}">
      <dgm:prSet/>
      <dgm:spPr/>
      <dgm:t>
        <a:bodyPr/>
        <a:lstStyle/>
        <a:p>
          <a:endParaRPr lang="ru-RU"/>
        </a:p>
      </dgm:t>
    </dgm:pt>
    <dgm:pt modelId="{2EC60055-0E3D-47E7-935F-465CDDF60A3D}" type="sibTrans" cxnId="{AEFF50D1-57E5-49D8-B644-5520F58E39A8}">
      <dgm:prSet/>
      <dgm:spPr/>
      <dgm:t>
        <a:bodyPr/>
        <a:lstStyle/>
        <a:p>
          <a:endParaRPr lang="ru-RU"/>
        </a:p>
      </dgm:t>
    </dgm:pt>
    <dgm:pt modelId="{ABD650B8-941D-4491-A4B3-3422BA4A964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-1 мес.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BEAC2-B5CA-4F8A-8110-CDF303D087D0}" type="parTrans" cxnId="{2CEE689E-39BC-4724-A1C0-07A5461E1F75}">
      <dgm:prSet/>
      <dgm:spPr/>
      <dgm:t>
        <a:bodyPr/>
        <a:lstStyle/>
        <a:p>
          <a:endParaRPr lang="ru-RU"/>
        </a:p>
      </dgm:t>
    </dgm:pt>
    <dgm:pt modelId="{BFCCDCDA-89DA-4A87-89DE-AFFD395ACF2E}" type="sibTrans" cxnId="{2CEE689E-39BC-4724-A1C0-07A5461E1F75}">
      <dgm:prSet/>
      <dgm:spPr/>
      <dgm:t>
        <a:bodyPr/>
        <a:lstStyle/>
        <a:p>
          <a:endParaRPr lang="ru-RU"/>
        </a:p>
      </dgm:t>
    </dgm:pt>
    <dgm:pt modelId="{3E26BB55-3C1E-4639-AF5B-562BF4A87A5F}" type="pres">
      <dgm:prSet presAssocID="{BDF04C94-8A3B-4280-BCF2-5BAD35261D78}" presName="Name0" presStyleCnt="0">
        <dgm:presLayoutVars>
          <dgm:dir/>
          <dgm:resizeHandles val="exact"/>
        </dgm:presLayoutVars>
      </dgm:prSet>
      <dgm:spPr/>
    </dgm:pt>
    <dgm:pt modelId="{92CBD033-734B-48E1-AABE-46BE895A0A8B}" type="pres">
      <dgm:prSet presAssocID="{B723C68E-A6A8-432E-8200-37613B029CF5}" presName="parTxOnly" presStyleLbl="node1" presStyleIdx="0" presStyleCnt="2" custLinFactNeighborY="1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AC8C0-9BC9-4C39-95DA-FCB186284B30}" type="pres">
      <dgm:prSet presAssocID="{2EC60055-0E3D-47E7-935F-465CDDF60A3D}" presName="parSpace" presStyleCnt="0"/>
      <dgm:spPr/>
    </dgm:pt>
    <dgm:pt modelId="{F0530A33-6FEE-49B2-AF06-5E710ABF693A}" type="pres">
      <dgm:prSet presAssocID="{ABD650B8-941D-4491-A4B3-3422BA4A9642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E689E-39BC-4724-A1C0-07A5461E1F75}" srcId="{BDF04C94-8A3B-4280-BCF2-5BAD35261D78}" destId="{ABD650B8-941D-4491-A4B3-3422BA4A9642}" srcOrd="1" destOrd="0" parTransId="{17DBEAC2-B5CA-4F8A-8110-CDF303D087D0}" sibTransId="{BFCCDCDA-89DA-4A87-89DE-AFFD395ACF2E}"/>
    <dgm:cxn modelId="{69A13872-9844-447A-80A4-6D043FA004FA}" type="presOf" srcId="{B723C68E-A6A8-432E-8200-37613B029CF5}" destId="{92CBD033-734B-48E1-AABE-46BE895A0A8B}" srcOrd="0" destOrd="0" presId="urn:microsoft.com/office/officeart/2005/8/layout/hChevron3"/>
    <dgm:cxn modelId="{AEFF50D1-57E5-49D8-B644-5520F58E39A8}" srcId="{BDF04C94-8A3B-4280-BCF2-5BAD35261D78}" destId="{B723C68E-A6A8-432E-8200-37613B029CF5}" srcOrd="0" destOrd="0" parTransId="{A284BA69-3009-45B7-8286-F86B3BC6F542}" sibTransId="{2EC60055-0E3D-47E7-935F-465CDDF60A3D}"/>
    <dgm:cxn modelId="{67534E97-1B2D-4EFA-A2E3-DD0AF960A457}" type="presOf" srcId="{ABD650B8-941D-4491-A4B3-3422BA4A9642}" destId="{F0530A33-6FEE-49B2-AF06-5E710ABF693A}" srcOrd="0" destOrd="0" presId="urn:microsoft.com/office/officeart/2005/8/layout/hChevron3"/>
    <dgm:cxn modelId="{DDDC71ED-2D85-432A-8AF4-A20501B5B8F1}" type="presOf" srcId="{BDF04C94-8A3B-4280-BCF2-5BAD35261D78}" destId="{3E26BB55-3C1E-4639-AF5B-562BF4A87A5F}" srcOrd="0" destOrd="0" presId="urn:microsoft.com/office/officeart/2005/8/layout/hChevron3"/>
    <dgm:cxn modelId="{0455752F-8483-455A-A064-5EE21A4A7A71}" type="presParOf" srcId="{3E26BB55-3C1E-4639-AF5B-562BF4A87A5F}" destId="{92CBD033-734B-48E1-AABE-46BE895A0A8B}" srcOrd="0" destOrd="0" presId="urn:microsoft.com/office/officeart/2005/8/layout/hChevron3"/>
    <dgm:cxn modelId="{8B6A8650-BF50-4A31-AD7B-6D588C1E36F9}" type="presParOf" srcId="{3E26BB55-3C1E-4639-AF5B-562BF4A87A5F}" destId="{8AAAC8C0-9BC9-4C39-95DA-FCB186284B30}" srcOrd="1" destOrd="0" presId="urn:microsoft.com/office/officeart/2005/8/layout/hChevron3"/>
    <dgm:cxn modelId="{D58EAF7E-5C12-4765-837F-3970DC6F33DC}" type="presParOf" srcId="{3E26BB55-3C1E-4639-AF5B-562BF4A87A5F}" destId="{F0530A33-6FEE-49B2-AF06-5E710ABF693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04C94-8A3B-4280-BCF2-5BAD35261D7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723C68E-A6A8-432E-8200-37613B029CF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+1 мес.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4BA69-3009-45B7-8286-F86B3BC6F542}" type="parTrans" cxnId="{AEFF50D1-57E5-49D8-B644-5520F58E39A8}">
      <dgm:prSet/>
      <dgm:spPr/>
      <dgm:t>
        <a:bodyPr/>
        <a:lstStyle/>
        <a:p>
          <a:endParaRPr lang="ru-RU"/>
        </a:p>
      </dgm:t>
    </dgm:pt>
    <dgm:pt modelId="{2EC60055-0E3D-47E7-935F-465CDDF60A3D}" type="sibTrans" cxnId="{AEFF50D1-57E5-49D8-B644-5520F58E39A8}">
      <dgm:prSet/>
      <dgm:spPr/>
      <dgm:t>
        <a:bodyPr/>
        <a:lstStyle/>
        <a:p>
          <a:endParaRPr lang="ru-RU"/>
        </a:p>
      </dgm:t>
    </dgm:pt>
    <dgm:pt modelId="{ABD650B8-941D-4491-A4B3-3422BA4A964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+2 мес.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DBEAC2-B5CA-4F8A-8110-CDF303D087D0}" type="parTrans" cxnId="{2CEE689E-39BC-4724-A1C0-07A5461E1F75}">
      <dgm:prSet/>
      <dgm:spPr/>
      <dgm:t>
        <a:bodyPr/>
        <a:lstStyle/>
        <a:p>
          <a:endParaRPr lang="ru-RU"/>
        </a:p>
      </dgm:t>
    </dgm:pt>
    <dgm:pt modelId="{BFCCDCDA-89DA-4A87-89DE-AFFD395ACF2E}" type="sibTrans" cxnId="{2CEE689E-39BC-4724-A1C0-07A5461E1F75}">
      <dgm:prSet/>
      <dgm:spPr/>
      <dgm:t>
        <a:bodyPr/>
        <a:lstStyle/>
        <a:p>
          <a:endParaRPr lang="ru-RU"/>
        </a:p>
      </dgm:t>
    </dgm:pt>
    <dgm:pt modelId="{F335E5A1-F185-43FC-AE63-0A2C375A045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+3 мес.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9A7C8-90FC-4E0C-9E11-164F4C4572DD}" type="parTrans" cxnId="{E5138AC3-A0D6-40DA-AD03-0B039C9E003A}">
      <dgm:prSet/>
      <dgm:spPr/>
      <dgm:t>
        <a:bodyPr/>
        <a:lstStyle/>
        <a:p>
          <a:endParaRPr lang="ru-RU"/>
        </a:p>
      </dgm:t>
    </dgm:pt>
    <dgm:pt modelId="{3EEB2716-DF93-4294-96ED-366204326AE2}" type="sibTrans" cxnId="{E5138AC3-A0D6-40DA-AD03-0B039C9E003A}">
      <dgm:prSet/>
      <dgm:spPr/>
      <dgm:t>
        <a:bodyPr/>
        <a:lstStyle/>
        <a:p>
          <a:endParaRPr lang="ru-RU"/>
        </a:p>
      </dgm:t>
    </dgm:pt>
    <dgm:pt modelId="{FF8DD4A6-2729-4A2B-A3E2-1E02D0454EE8}">
      <dgm:prSet phldrT="[Текст]" custT="1"/>
      <dgm:spPr>
        <a:noFill/>
        <a:ln>
          <a:noFill/>
        </a:ln>
      </dgm:spPr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9F353-2FED-4011-86DA-141EAFF3FA7F}" type="parTrans" cxnId="{2F7581C6-D52F-4D47-BA23-C8DDC6D6A65E}">
      <dgm:prSet/>
      <dgm:spPr/>
      <dgm:t>
        <a:bodyPr/>
        <a:lstStyle/>
        <a:p>
          <a:endParaRPr lang="ru-RU"/>
        </a:p>
      </dgm:t>
    </dgm:pt>
    <dgm:pt modelId="{C209658A-AB9F-49B8-828E-BB45FB5AF62A}" type="sibTrans" cxnId="{2F7581C6-D52F-4D47-BA23-C8DDC6D6A65E}">
      <dgm:prSet/>
      <dgm:spPr/>
      <dgm:t>
        <a:bodyPr/>
        <a:lstStyle/>
        <a:p>
          <a:endParaRPr lang="ru-RU"/>
        </a:p>
      </dgm:t>
    </dgm:pt>
    <dgm:pt modelId="{3E26BB55-3C1E-4639-AF5B-562BF4A87A5F}" type="pres">
      <dgm:prSet presAssocID="{BDF04C94-8A3B-4280-BCF2-5BAD35261D78}" presName="Name0" presStyleCnt="0">
        <dgm:presLayoutVars>
          <dgm:dir/>
          <dgm:resizeHandles val="exact"/>
        </dgm:presLayoutVars>
      </dgm:prSet>
      <dgm:spPr/>
    </dgm:pt>
    <dgm:pt modelId="{92CBD033-734B-48E1-AABE-46BE895A0A8B}" type="pres">
      <dgm:prSet presAssocID="{B723C68E-A6A8-432E-8200-37613B029CF5}" presName="parTxOnly" presStyleLbl="node1" presStyleIdx="0" presStyleCnt="4" custLinFactNeighborX="-13844" custLinFactNeighborY="-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AC8C0-9BC9-4C39-95DA-FCB186284B30}" type="pres">
      <dgm:prSet presAssocID="{2EC60055-0E3D-47E7-935F-465CDDF60A3D}" presName="parSpace" presStyleCnt="0"/>
      <dgm:spPr/>
    </dgm:pt>
    <dgm:pt modelId="{F0530A33-6FEE-49B2-AF06-5E710ABF693A}" type="pres">
      <dgm:prSet presAssocID="{ABD650B8-941D-4491-A4B3-3422BA4A964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DE78E-FAEE-4FD1-B16C-453D6F413F0D}" type="pres">
      <dgm:prSet presAssocID="{BFCCDCDA-89DA-4A87-89DE-AFFD395ACF2E}" presName="parSpace" presStyleCnt="0"/>
      <dgm:spPr/>
    </dgm:pt>
    <dgm:pt modelId="{DA3D412D-289E-4F7A-9C4A-BAC7844FAAA1}" type="pres">
      <dgm:prSet presAssocID="{FF8DD4A6-2729-4A2B-A3E2-1E02D0454EE8}" presName="parTxOnly" presStyleLbl="node1" presStyleIdx="2" presStyleCnt="4" custScaleX="42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BE9FD-F4D9-421F-BD16-E98E753577E3}" type="pres">
      <dgm:prSet presAssocID="{C209658A-AB9F-49B8-828E-BB45FB5AF62A}" presName="parSpace" presStyleCnt="0"/>
      <dgm:spPr/>
    </dgm:pt>
    <dgm:pt modelId="{6A5D9030-B0A5-4550-ACA3-20253C400503}" type="pres">
      <dgm:prSet presAssocID="{F335E5A1-F185-43FC-AE63-0A2C375A0454}" presName="parTxOnly" presStyleLbl="node1" presStyleIdx="3" presStyleCnt="4" custLinFactNeighborX="37754" custLinFactNeighborY="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4F395-F17B-4B08-846E-E2BB9EEBB149}" type="presOf" srcId="{F335E5A1-F185-43FC-AE63-0A2C375A0454}" destId="{6A5D9030-B0A5-4550-ACA3-20253C400503}" srcOrd="0" destOrd="0" presId="urn:microsoft.com/office/officeart/2005/8/layout/hChevron3"/>
    <dgm:cxn modelId="{E5138AC3-A0D6-40DA-AD03-0B039C9E003A}" srcId="{BDF04C94-8A3B-4280-BCF2-5BAD35261D78}" destId="{F335E5A1-F185-43FC-AE63-0A2C375A0454}" srcOrd="3" destOrd="0" parTransId="{6549A7C8-90FC-4E0C-9E11-164F4C4572DD}" sibTransId="{3EEB2716-DF93-4294-96ED-366204326AE2}"/>
    <dgm:cxn modelId="{1939FE43-E5BF-4FE6-AB83-C8F68CA01ECF}" type="presOf" srcId="{BDF04C94-8A3B-4280-BCF2-5BAD35261D78}" destId="{3E26BB55-3C1E-4639-AF5B-562BF4A87A5F}" srcOrd="0" destOrd="0" presId="urn:microsoft.com/office/officeart/2005/8/layout/hChevron3"/>
    <dgm:cxn modelId="{A5A105E9-2665-4238-A3E9-BC74B57C2A57}" type="presOf" srcId="{B723C68E-A6A8-432E-8200-37613B029CF5}" destId="{92CBD033-734B-48E1-AABE-46BE895A0A8B}" srcOrd="0" destOrd="0" presId="urn:microsoft.com/office/officeart/2005/8/layout/hChevron3"/>
    <dgm:cxn modelId="{AEFF50D1-57E5-49D8-B644-5520F58E39A8}" srcId="{BDF04C94-8A3B-4280-BCF2-5BAD35261D78}" destId="{B723C68E-A6A8-432E-8200-37613B029CF5}" srcOrd="0" destOrd="0" parTransId="{A284BA69-3009-45B7-8286-F86B3BC6F542}" sibTransId="{2EC60055-0E3D-47E7-935F-465CDDF60A3D}"/>
    <dgm:cxn modelId="{A5D24355-588C-4F43-8880-6E7306A9DEA1}" type="presOf" srcId="{ABD650B8-941D-4491-A4B3-3422BA4A9642}" destId="{F0530A33-6FEE-49B2-AF06-5E710ABF693A}" srcOrd="0" destOrd="0" presId="urn:microsoft.com/office/officeart/2005/8/layout/hChevron3"/>
    <dgm:cxn modelId="{2F7581C6-D52F-4D47-BA23-C8DDC6D6A65E}" srcId="{BDF04C94-8A3B-4280-BCF2-5BAD35261D78}" destId="{FF8DD4A6-2729-4A2B-A3E2-1E02D0454EE8}" srcOrd="2" destOrd="0" parTransId="{CEB9F353-2FED-4011-86DA-141EAFF3FA7F}" sibTransId="{C209658A-AB9F-49B8-828E-BB45FB5AF62A}"/>
    <dgm:cxn modelId="{2CEE689E-39BC-4724-A1C0-07A5461E1F75}" srcId="{BDF04C94-8A3B-4280-BCF2-5BAD35261D78}" destId="{ABD650B8-941D-4491-A4B3-3422BA4A9642}" srcOrd="1" destOrd="0" parTransId="{17DBEAC2-B5CA-4F8A-8110-CDF303D087D0}" sibTransId="{BFCCDCDA-89DA-4A87-89DE-AFFD395ACF2E}"/>
    <dgm:cxn modelId="{1968ADFC-90D0-435B-9E38-2D8659DB9487}" type="presOf" srcId="{FF8DD4A6-2729-4A2B-A3E2-1E02D0454EE8}" destId="{DA3D412D-289E-4F7A-9C4A-BAC7844FAAA1}" srcOrd="0" destOrd="0" presId="urn:microsoft.com/office/officeart/2005/8/layout/hChevron3"/>
    <dgm:cxn modelId="{15737B7C-1978-46B6-8666-475B04074749}" type="presParOf" srcId="{3E26BB55-3C1E-4639-AF5B-562BF4A87A5F}" destId="{92CBD033-734B-48E1-AABE-46BE895A0A8B}" srcOrd="0" destOrd="0" presId="urn:microsoft.com/office/officeart/2005/8/layout/hChevron3"/>
    <dgm:cxn modelId="{C91218D7-1940-45CC-BE56-DF9AE04D9611}" type="presParOf" srcId="{3E26BB55-3C1E-4639-AF5B-562BF4A87A5F}" destId="{8AAAC8C0-9BC9-4C39-95DA-FCB186284B30}" srcOrd="1" destOrd="0" presId="urn:microsoft.com/office/officeart/2005/8/layout/hChevron3"/>
    <dgm:cxn modelId="{88412BE6-657C-41E6-9038-42574A834CCF}" type="presParOf" srcId="{3E26BB55-3C1E-4639-AF5B-562BF4A87A5F}" destId="{F0530A33-6FEE-49B2-AF06-5E710ABF693A}" srcOrd="2" destOrd="0" presId="urn:microsoft.com/office/officeart/2005/8/layout/hChevron3"/>
    <dgm:cxn modelId="{CBA0A658-4415-4A4C-A4D3-3989720892A4}" type="presParOf" srcId="{3E26BB55-3C1E-4639-AF5B-562BF4A87A5F}" destId="{E88DE78E-FAEE-4FD1-B16C-453D6F413F0D}" srcOrd="3" destOrd="0" presId="urn:microsoft.com/office/officeart/2005/8/layout/hChevron3"/>
    <dgm:cxn modelId="{48698465-E6CB-4DE3-BCB3-233D4632581F}" type="presParOf" srcId="{3E26BB55-3C1E-4639-AF5B-562BF4A87A5F}" destId="{DA3D412D-289E-4F7A-9C4A-BAC7844FAAA1}" srcOrd="4" destOrd="0" presId="urn:microsoft.com/office/officeart/2005/8/layout/hChevron3"/>
    <dgm:cxn modelId="{040F2C55-09C6-48B0-ACC8-88C64F5C6414}" type="presParOf" srcId="{3E26BB55-3C1E-4639-AF5B-562BF4A87A5F}" destId="{C11BE9FD-F4D9-421F-BD16-E98E753577E3}" srcOrd="5" destOrd="0" presId="urn:microsoft.com/office/officeart/2005/8/layout/hChevron3"/>
    <dgm:cxn modelId="{D8CFFC9A-AF37-43E8-8DED-D82E9E481080}" type="presParOf" srcId="{3E26BB55-3C1E-4639-AF5B-562BF4A87A5F}" destId="{6A5D9030-B0A5-4550-ACA3-20253C40050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DC7C7-C2AD-41E4-88AA-F99C76353933}">
      <dsp:nvSpPr>
        <dsp:cNvPr id="0" name=""/>
        <dsp:cNvSpPr/>
      </dsp:nvSpPr>
      <dsp:spPr>
        <a:xfrm>
          <a:off x="5465" y="207964"/>
          <a:ext cx="2035148" cy="573644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Консультации  тестирование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287" y="207964"/>
        <a:ext cx="1461504" cy="573644"/>
      </dsp:txXfrm>
    </dsp:sp>
    <dsp:sp modelId="{EAB68BF3-4BF5-4F3E-B717-EC0BFCF5AF50}">
      <dsp:nvSpPr>
        <dsp:cNvPr id="0" name=""/>
        <dsp:cNvSpPr/>
      </dsp:nvSpPr>
      <dsp:spPr>
        <a:xfrm>
          <a:off x="1897202" y="207964"/>
          <a:ext cx="2451471" cy="573644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Обучение 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 </a:t>
          </a:r>
          <a:r>
            <a:rPr lang="ru-RU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самозанятость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4024" y="207964"/>
        <a:ext cx="1877827" cy="573644"/>
      </dsp:txXfrm>
    </dsp:sp>
    <dsp:sp modelId="{3A1F2A16-333D-4EC6-8D95-B4393C8D43EF}">
      <dsp:nvSpPr>
        <dsp:cNvPr id="0" name=""/>
        <dsp:cNvSpPr/>
      </dsp:nvSpPr>
      <dsp:spPr>
        <a:xfrm>
          <a:off x="4205263" y="207964"/>
          <a:ext cx="2151742" cy="573644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«Школа начинающего предпринимателя»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2085" y="207964"/>
        <a:ext cx="1578098" cy="573644"/>
      </dsp:txXfrm>
    </dsp:sp>
    <dsp:sp modelId="{14451101-904A-4520-8605-75DAEA489C7A}">
      <dsp:nvSpPr>
        <dsp:cNvPr id="0" name=""/>
        <dsp:cNvSpPr/>
      </dsp:nvSpPr>
      <dsp:spPr>
        <a:xfrm>
          <a:off x="6213594" y="207964"/>
          <a:ext cx="1770626" cy="573644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Составление бизнес-плана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0416" y="207964"/>
        <a:ext cx="1196982" cy="573644"/>
      </dsp:txXfrm>
    </dsp:sp>
    <dsp:sp modelId="{19F78B56-EC6C-4288-B951-D11DFD3C6FF5}">
      <dsp:nvSpPr>
        <dsp:cNvPr id="0" name=""/>
        <dsp:cNvSpPr/>
      </dsp:nvSpPr>
      <dsp:spPr>
        <a:xfrm>
          <a:off x="7840810" y="207964"/>
          <a:ext cx="1658780" cy="573644"/>
        </a:xfrm>
        <a:prstGeom prst="chevr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Финансовая помощь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27632" y="207964"/>
        <a:ext cx="1085136" cy="573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BD033-734B-48E1-AABE-46BE895A0A8B}">
      <dsp:nvSpPr>
        <dsp:cNvPr id="0" name=""/>
        <dsp:cNvSpPr/>
      </dsp:nvSpPr>
      <dsp:spPr>
        <a:xfrm>
          <a:off x="2678" y="0"/>
          <a:ext cx="1901470" cy="565314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-2 мес.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8" y="0"/>
        <a:ext cx="1760142" cy="565314"/>
      </dsp:txXfrm>
    </dsp:sp>
    <dsp:sp modelId="{F0530A33-6FEE-49B2-AF06-5E710ABF693A}">
      <dsp:nvSpPr>
        <dsp:cNvPr id="0" name=""/>
        <dsp:cNvSpPr/>
      </dsp:nvSpPr>
      <dsp:spPr>
        <a:xfrm>
          <a:off x="1523854" y="0"/>
          <a:ext cx="1901470" cy="56531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-1 мес.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6511" y="0"/>
        <a:ext cx="1336156" cy="565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BD033-734B-48E1-AABE-46BE895A0A8B}">
      <dsp:nvSpPr>
        <dsp:cNvPr id="0" name=""/>
        <dsp:cNvSpPr/>
      </dsp:nvSpPr>
      <dsp:spPr>
        <a:xfrm>
          <a:off x="0" y="0"/>
          <a:ext cx="1909196" cy="565200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+1 мес.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767896" cy="565200"/>
      </dsp:txXfrm>
    </dsp:sp>
    <dsp:sp modelId="{F0530A33-6FEE-49B2-AF06-5E710ABF693A}">
      <dsp:nvSpPr>
        <dsp:cNvPr id="0" name=""/>
        <dsp:cNvSpPr/>
      </dsp:nvSpPr>
      <dsp:spPr>
        <a:xfrm>
          <a:off x="1527499" y="0"/>
          <a:ext cx="1909196" cy="56520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+2 мес.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0099" y="0"/>
        <a:ext cx="1343996" cy="565200"/>
      </dsp:txXfrm>
    </dsp:sp>
    <dsp:sp modelId="{DA3D412D-289E-4F7A-9C4A-BAC7844FAAA1}">
      <dsp:nvSpPr>
        <dsp:cNvPr id="0" name=""/>
        <dsp:cNvSpPr/>
      </dsp:nvSpPr>
      <dsp:spPr>
        <a:xfrm>
          <a:off x="3054856" y="0"/>
          <a:ext cx="818243" cy="565200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7456" y="0"/>
        <a:ext cx="253043" cy="565200"/>
      </dsp:txXfrm>
    </dsp:sp>
    <dsp:sp modelId="{6A5D9030-B0A5-4550-ACA3-20253C400503}">
      <dsp:nvSpPr>
        <dsp:cNvPr id="0" name=""/>
        <dsp:cNvSpPr/>
      </dsp:nvSpPr>
      <dsp:spPr>
        <a:xfrm>
          <a:off x="3491403" y="0"/>
          <a:ext cx="1909196" cy="565200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+3 мес.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4003" y="0"/>
        <a:ext cx="1343996" cy="56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8F7D2-BA02-4727-AC88-FAC18A34CD44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FB0B5-E6CB-4CDD-BEEB-7CA1AE3F23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55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B0B5-E6CB-4CDD-BEEB-7CA1AE3F23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8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B0B5-E6CB-4CDD-BEEB-7CA1AE3F234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9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FB0B5-E6CB-4CDD-BEEB-7CA1AE3F234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55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0616-77E9-442B-9F3C-BD502AF373A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0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1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6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07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33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0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40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30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85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62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4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8D63-2430-49D4-A324-BA016B7C9C33}" type="datetimeFigureOut">
              <a:rPr lang="ru-RU" smtClean="0"/>
              <a:pPr/>
              <a:t>15.08.2019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A650-5E43-49AA-9200-930D9588D3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9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28.gi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7.jpe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0.pn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12" Type="http://schemas.openxmlformats.org/officeDocument/2006/relationships/image" Target="../media/image4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45.png"/><Relationship Id="rId5" Type="http://schemas.openxmlformats.org/officeDocument/2006/relationships/image" Target="../media/image56.jpeg"/><Relationship Id="rId10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2.jpeg"/><Relationship Id="rId7" Type="http://schemas.microsoft.com/office/2007/relationships/hdphoto" Target="../media/hdphoto4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4"/>
          <p:cNvSpPr txBox="1">
            <a:spLocks/>
          </p:cNvSpPr>
          <p:nvPr/>
        </p:nvSpPr>
        <p:spPr>
          <a:xfrm>
            <a:off x="1928663" y="6309320"/>
            <a:ext cx="795133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defTabSz="720000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НАДЕЖНО 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ГАРАНТИРОВАННО 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</a:p>
          <a:p>
            <a:pPr algn="r">
              <a:buFont typeface="Arial" pitchFamily="34" charset="0"/>
              <a:buChar char="•"/>
            </a:pPr>
            <a:endParaRPr lang="ru-RU" sz="1000" b="1" spc="150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2270632" y="2871009"/>
            <a:ext cx="2700000" cy="3960000"/>
          </a:xfrm>
          <a:prstGeom prst="roundRect">
            <a:avLst/>
          </a:prstGeom>
          <a:solidFill>
            <a:srgbClr val="92D050">
              <a:alpha val="30000"/>
            </a:srgbClr>
          </a:solidFill>
          <a:ln w="25400">
            <a:solidFill>
              <a:srgbClr val="0082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1196752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defTabSz="720000">
              <a:spcAft>
                <a:spcPts val="600"/>
              </a:spcAft>
              <a:buClr>
                <a:srgbClr val="E72347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Надежные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работодатели</a:t>
            </a:r>
          </a:p>
          <a:p>
            <a:pPr marL="285750" lvl="2" indent="-285750" defTabSz="720000">
              <a:spcAft>
                <a:spcPts val="600"/>
              </a:spcAft>
              <a:buClr>
                <a:srgbClr val="E72347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Реальные вакансии</a:t>
            </a:r>
          </a:p>
          <a:p>
            <a:pPr marL="285750" lvl="2" indent="-285750" defTabSz="720000">
              <a:spcAft>
                <a:spcPts val="600"/>
              </a:spcAft>
              <a:buClr>
                <a:srgbClr val="E72347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Кадровый резерв</a:t>
            </a:r>
          </a:p>
          <a:p>
            <a:pPr marL="285750" lvl="3" indent="-285750" defTabSz="720000">
              <a:spcAft>
                <a:spcPts val="600"/>
              </a:spcAft>
              <a:buClr>
                <a:srgbClr val="E72347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Профориентационные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услуги</a:t>
            </a:r>
          </a:p>
          <a:p>
            <a:pPr marL="285750" lvl="3" indent="-285750" defTabSz="720000">
              <a:spcAft>
                <a:spcPts val="600"/>
              </a:spcAft>
              <a:buClr>
                <a:srgbClr val="E72347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Возможность обучения или переобучения </a:t>
            </a:r>
          </a:p>
          <a:p>
            <a:pPr marL="285750" lvl="2" indent="-285750" defTabSz="720000">
              <a:spcAft>
                <a:spcPts val="600"/>
              </a:spcAft>
              <a:buClr>
                <a:srgbClr val="E72347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Организация стажировки, временного трудоустройства</a:t>
            </a:r>
          </a:p>
          <a:p>
            <a:pPr marL="285750" lvl="2" indent="-285750" defTabSz="720000">
              <a:spcAft>
                <a:spcPts val="600"/>
              </a:spcAft>
              <a:buClr>
                <a:srgbClr val="E72347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Помощь в открытии собственного дела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492" y="188640"/>
            <a:ext cx="684076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cap="all" dirty="0" smtClean="0">
                <a:solidFill>
                  <a:srgbClr val="E723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РАБОТАЕМ, ЧТОБЫ РАБОТАЛИ Вы!</a:t>
            </a:r>
            <a:endParaRPr lang="ru-RU" sz="2600" b="1" cap="all" dirty="0">
              <a:solidFill>
                <a:srgbClr val="E723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1820205" y="4240549"/>
            <a:ext cx="3727569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720000">
              <a:spcBef>
                <a:spcPts val="0"/>
              </a:spcBef>
              <a:spcAft>
                <a:spcPts val="600"/>
              </a:spcAft>
              <a:buClr>
                <a:srgbClr val="00823B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 в центре занятости</a:t>
            </a:r>
          </a:p>
          <a:p>
            <a:pPr marL="285750" indent="-285750" algn="l" defTabSz="720000">
              <a:spcBef>
                <a:spcPts val="0"/>
              </a:spcBef>
              <a:spcAft>
                <a:spcPts val="600"/>
              </a:spcAft>
              <a:buClr>
                <a:srgbClr val="00823B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8288" algn="l" defTabSz="72000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00823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trud.kurganobl.ru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интерактивный портал службы занятости</a:t>
            </a:r>
            <a:endParaRPr lang="ru-RU" sz="1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algn="l" defTabSz="720000">
              <a:spcBef>
                <a:spcPts val="0"/>
              </a:spcBef>
            </a:pPr>
            <a:r>
              <a:rPr lang="en-US" sz="1600" b="1" dirty="0" smtClean="0">
                <a:solidFill>
                  <a:srgbClr val="00823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trudvsem.ru</a:t>
            </a:r>
            <a:r>
              <a:rPr lang="ru-RU" sz="16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портал </a:t>
            </a:r>
          </a:p>
          <a:p>
            <a:pPr marL="268288" algn="l" defTabSz="720000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  <a:p>
            <a:pPr algn="l" defTabSz="720000">
              <a:spcBef>
                <a:spcPts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400" spc="1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0205" y="3621918"/>
            <a:ext cx="352839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cap="all" dirty="0" smtClean="0">
                <a:solidFill>
                  <a:srgbClr val="05932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Удобные СПОСОБЫ ПОИСКА РАБОТЫ</a:t>
            </a:r>
            <a:endParaRPr lang="ru-RU" sz="1900" b="1" cap="all" dirty="0">
              <a:solidFill>
                <a:srgbClr val="05932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56" y="5373216"/>
            <a:ext cx="972000" cy="972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 rot="5400000">
            <a:off x="6375088" y="2871010"/>
            <a:ext cx="2700000" cy="3960000"/>
          </a:xfrm>
          <a:prstGeom prst="roundRect">
            <a:avLst/>
          </a:prstGeom>
          <a:solidFill>
            <a:srgbClr val="4F81BD">
              <a:alpha val="20000"/>
            </a:srgbClr>
          </a:solidFill>
          <a:ln w="25400">
            <a:solidFill>
              <a:srgbClr val="4F81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lvl="0" indent="-180000">
              <a:buFont typeface="Wingdings" panose="05000000000000000000" pitchFamily="2" charset="2"/>
              <a:buChar char="ü"/>
              <a:defRPr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5847549" y="3933056"/>
            <a:ext cx="3747236" cy="2088232"/>
          </a:xfrm>
          <a:prstGeom prst="rect">
            <a:avLst/>
          </a:prstGeom>
          <a:solidFill>
            <a:srgbClr val="A50021">
              <a:alpha val="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57188" marR="0" lvl="0" indent="-268288" algn="l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Пособие по безработице</a:t>
            </a:r>
          </a:p>
          <a:p>
            <a:pPr marL="357188" marR="0" lvl="0" indent="-268288" algn="l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400" b="1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типендия</a:t>
            </a:r>
            <a:endParaRPr kumimoji="0" lang="ru-RU" sz="14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0" indent="-268288" algn="l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1400" b="1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атериальная</a:t>
            </a:r>
            <a:r>
              <a:rPr kumimoji="0" lang="ru-RU" sz="1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поддержка </a:t>
            </a:r>
            <a:r>
              <a:rPr lang="ru-RU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временного </a:t>
            </a:r>
            <a:r>
              <a:rPr kumimoji="0" lang="ru-RU" sz="1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трудоустройства</a:t>
            </a:r>
            <a:r>
              <a:rPr kumimoji="0" lang="ru-RU" sz="14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4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0" indent="-268288" algn="l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1400" b="1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инансовая</a:t>
            </a:r>
            <a:r>
              <a:rPr kumimoji="0" lang="ru-RU" sz="1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поддержка</a:t>
            </a:r>
            <a:r>
              <a:rPr kumimoji="0" lang="ru-RU" sz="14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открытие собственного дела</a:t>
            </a:r>
          </a:p>
          <a:p>
            <a:pPr marL="357188" marR="0" lvl="0" indent="-268288" algn="l" defTabSz="914400" rtl="0" eaLnBrk="1" fontAlgn="auto" latinLnBrk="0" hangingPunct="1">
              <a:spcAft>
                <a:spcPts val="6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назначения  досрочной пенсии</a:t>
            </a:r>
            <a:endParaRPr kumimoji="0" lang="ru-RU" sz="14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1800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1800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1400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1800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140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9064" y="3573016"/>
            <a:ext cx="4350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cap="all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</a:t>
            </a:r>
            <a:endParaRPr lang="ru-RU" sz="1900" b="1" cap="all" dirty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20" y="5373216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066">
            <a:off x="3266099" y="1320138"/>
            <a:ext cx="1170130" cy="84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16496" y="836712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cap="all" dirty="0" smtClean="0">
                <a:solidFill>
                  <a:srgbClr val="00823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службе занятости</a:t>
            </a:r>
            <a:endParaRPr lang="ru-RU" sz="2000" b="1" cap="all" dirty="0">
              <a:solidFill>
                <a:srgbClr val="00823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95" y="714356"/>
            <a:ext cx="4166657" cy="2642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00471" y="714356"/>
            <a:ext cx="9507877" cy="2642636"/>
          </a:xfrm>
          <a:prstGeom prst="roundRect">
            <a:avLst/>
          </a:prstGeom>
          <a:noFill/>
          <a:ln w="25400">
            <a:solidFill>
              <a:srgbClr val="0082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https://png.pngtree.com/element_origin_min_pic/16/08/24/2057bd91f34f726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38" l="19385" r="7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0" r="20930"/>
          <a:stretch/>
        </p:blipFill>
        <p:spPr bwMode="auto">
          <a:xfrm>
            <a:off x="72624" y="3212976"/>
            <a:ext cx="2072064" cy="346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152636"/>
            <a:ext cx="1053865" cy="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 flipH="1">
            <a:off x="9273480" y="2466192"/>
            <a:ext cx="334082" cy="31297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0" idx="3"/>
          </p:cNvCxnSpPr>
          <p:nvPr/>
        </p:nvCxnSpPr>
        <p:spPr>
          <a:xfrm flipH="1">
            <a:off x="7257258" y="2467951"/>
            <a:ext cx="334082" cy="31297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40" idx="0"/>
          </p:cNvCxnSpPr>
          <p:nvPr/>
        </p:nvCxnSpPr>
        <p:spPr>
          <a:xfrm flipV="1">
            <a:off x="4052920" y="2780928"/>
            <a:ext cx="0" cy="17905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800912" y="944704"/>
            <a:ext cx="18000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8064" y="944704"/>
            <a:ext cx="0" cy="1404176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процесс 3"/>
          <p:cNvSpPr/>
          <p:nvPr/>
        </p:nvSpPr>
        <p:spPr>
          <a:xfrm>
            <a:off x="-1" y="116632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Вас Сокращают</a:t>
            </a: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064" y="764704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96" y="764704"/>
            <a:ext cx="3524482" cy="118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увольнении должны предупредить </a:t>
            </a:r>
          </a:p>
          <a:p>
            <a:r>
              <a:rPr lang="ru-RU" sz="1300" b="1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 за 2 месяца 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(занятых на сезонных работах - за 7 календарных дней, со сроком трудового договора менее 2 месяцев – за 3 календарных дня) 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72920" y="764704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921" y="692696"/>
            <a:ext cx="4469446" cy="126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месяца работаете, работодатель предлагает все доступные вакансии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Вы можете выполнять  с учетом квалификации и состояния здоровья</a:t>
            </a:r>
          </a:p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имеете право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расторгнуть трудовой договор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досрочно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согласии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2480" y="2959978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6496" y="2814179"/>
            <a:ext cx="3474416" cy="198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увольнении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выплачиваются выходное пособие (среднемесячная зарплата), расчет по заработной плате и компенсация за неиспользованный отпуск</a:t>
            </a:r>
          </a:p>
          <a:p>
            <a:endParaRPr lang="ru-RU" sz="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течении </a:t>
            </a:r>
            <a:r>
              <a:rPr lang="ru-RU" sz="13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недель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увольнения нужно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встать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учёт в центр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было право получить выходное пособие за третий месяц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955394" y="2492896"/>
            <a:ext cx="2057" cy="288032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4" idx="0"/>
          </p:cNvCxnSpPr>
          <p:nvPr/>
        </p:nvCxnSpPr>
        <p:spPr>
          <a:xfrm flipV="1">
            <a:off x="272480" y="2780928"/>
            <a:ext cx="0" cy="17905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2480" y="2780928"/>
            <a:ext cx="3677681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872920" y="2959978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32920" y="2868166"/>
            <a:ext cx="2808312" cy="147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не трудоустроились через 2 месяца после увольнения, то выплачивается  еще одна среднемесячная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зарплата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(обращаться к работодателю с трудовой книжкой без новых записей)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210249" y="2940260"/>
            <a:ext cx="360000" cy="360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555188" y="2868166"/>
            <a:ext cx="2294356" cy="2289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не трудоустроились </a:t>
            </a:r>
            <a:endPara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3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после увольнения, то выплачивается 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третья среднемесячная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зарплата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обращаться к работодателю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справкой из центра занятости      )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128464" y="4941168"/>
            <a:ext cx="6227958" cy="1728956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ru-RU" sz="13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Выходное пособие  при сокращении*:</a:t>
            </a:r>
          </a:p>
          <a:p>
            <a:endParaRPr lang="ru-RU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общем случае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три среднемесячных заработных платы  за три месяца</a:t>
            </a:r>
          </a:p>
          <a:p>
            <a:endParaRPr lang="ru-RU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«совместителям» - 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заработок за 1 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</a:p>
          <a:p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занятым на сезонных работах - 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заработок за 2 недели </a:t>
            </a:r>
            <a:endParaRPr lang="ru-RU" sz="1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выплачивается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работающим по трудовым договорам со сроком менее 2 </a:t>
            </a:r>
            <a:r>
              <a:rPr lang="ru-RU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522577" y="5085184"/>
            <a:ext cx="3185771" cy="144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*Информация касается всех работодателей, за исключением ИП (если выплаты не предусмотрены трудовым договором)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банкротства (ликвидации) действуют все гарантии кроме вакансий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152636"/>
            <a:ext cx="1053865" cy="418844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00472" y="2105398"/>
            <a:ext cx="9519472" cy="586340"/>
            <a:chOff x="186056" y="2105398"/>
            <a:chExt cx="9519472" cy="586340"/>
          </a:xfrm>
        </p:grpSpPr>
        <p:graphicFrame>
          <p:nvGraphicFramePr>
            <p:cNvPr id="10" name="Схема 9"/>
            <p:cNvGraphicFramePr/>
            <p:nvPr>
              <p:extLst>
                <p:ext uri="{D42A27DB-BD31-4B8C-83A1-F6EECF244321}">
                  <p14:modId xmlns:p14="http://schemas.microsoft.com/office/powerpoint/2010/main" val="1027180961"/>
                </p:ext>
              </p:extLst>
            </p:nvPr>
          </p:nvGraphicFramePr>
          <p:xfrm>
            <a:off x="424294" y="2105398"/>
            <a:ext cx="3428004" cy="5653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3" name="Овал 22"/>
            <p:cNvSpPr/>
            <p:nvPr/>
          </p:nvSpPr>
          <p:spPr>
            <a:xfrm>
              <a:off x="186056" y="2348880"/>
              <a:ext cx="144016" cy="144016"/>
            </a:xfrm>
            <a:prstGeom prst="ellipse">
              <a:avLst/>
            </a:prstGeom>
            <a:solidFill>
              <a:srgbClr val="E72347"/>
            </a:solidFill>
            <a:ln>
              <a:solidFill>
                <a:srgbClr val="E723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9" name="Схема 38"/>
            <p:cNvGraphicFramePr/>
            <p:nvPr>
              <p:extLst>
                <p:ext uri="{D42A27DB-BD31-4B8C-83A1-F6EECF244321}">
                  <p14:modId xmlns:p14="http://schemas.microsoft.com/office/powerpoint/2010/main" val="2632646690"/>
                </p:ext>
              </p:extLst>
            </p:nvPr>
          </p:nvGraphicFramePr>
          <p:xfrm>
            <a:off x="4088904" y="2126538"/>
            <a:ext cx="5400600" cy="5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46" name="Овал 45"/>
            <p:cNvSpPr/>
            <p:nvPr/>
          </p:nvSpPr>
          <p:spPr>
            <a:xfrm>
              <a:off x="3868970" y="2348880"/>
              <a:ext cx="144016" cy="144016"/>
            </a:xfrm>
            <a:prstGeom prst="ellipse">
              <a:avLst/>
            </a:prstGeom>
            <a:solidFill>
              <a:srgbClr val="E72347"/>
            </a:solidFill>
            <a:ln>
              <a:solidFill>
                <a:srgbClr val="E723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7555833" y="2345026"/>
              <a:ext cx="144016" cy="144016"/>
            </a:xfrm>
            <a:prstGeom prst="ellipse">
              <a:avLst/>
            </a:prstGeom>
            <a:solidFill>
              <a:srgbClr val="E72347"/>
            </a:solidFill>
            <a:ln>
              <a:solidFill>
                <a:srgbClr val="E723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9561512" y="2348880"/>
              <a:ext cx="144016" cy="144016"/>
            </a:xfrm>
            <a:prstGeom prst="ellipse">
              <a:avLst/>
            </a:prstGeom>
            <a:solidFill>
              <a:srgbClr val="E72347"/>
            </a:solidFill>
            <a:ln>
              <a:solidFill>
                <a:srgbClr val="E72347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Левая круглая скобка 49"/>
          <p:cNvSpPr/>
          <p:nvPr/>
        </p:nvSpPr>
        <p:spPr>
          <a:xfrm rot="5400000">
            <a:off x="2070391" y="370931"/>
            <a:ext cx="124784" cy="3504622"/>
          </a:xfrm>
          <a:prstGeom prst="leftBracket">
            <a:avLst>
              <a:gd name="adj" fmla="val 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3800912" y="944704"/>
            <a:ext cx="0" cy="1116146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4052920" y="2780928"/>
            <a:ext cx="3204336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401272" y="2780928"/>
            <a:ext cx="0" cy="17905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401273" y="2780928"/>
            <a:ext cx="1872207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8499416" y="4725144"/>
            <a:ext cx="198000" cy="198000"/>
          </a:xfrm>
          <a:prstGeom prst="ellipse">
            <a:avLst/>
          </a:prstGeom>
          <a:solidFill>
            <a:srgbClr val="E72347"/>
          </a:solidFill>
          <a:ln>
            <a:solidFill>
              <a:srgbClr val="E723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72480" y="3735056"/>
            <a:ext cx="198000" cy="198000"/>
          </a:xfrm>
          <a:prstGeom prst="ellipse">
            <a:avLst/>
          </a:prstGeom>
          <a:solidFill>
            <a:srgbClr val="E72347"/>
          </a:solidFill>
          <a:ln>
            <a:solidFill>
              <a:srgbClr val="E723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не могут сократить*, если вы:</a:t>
            </a: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3812" y="708331"/>
            <a:ext cx="3971716" cy="1928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 (законный представитель ребенка), являющийся единственным кормильцем ребенка-инвалида до 18 лет или ребенка в возрасте до 3 лет в семье, воспитывающей трех и более малолетних детей, если другой родитель (иной законный представитель ребенка) не состоит в трудовых отношениях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001552" y="3284984"/>
            <a:ext cx="7920000" cy="68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Никто не может быть ограничен </a:t>
            </a:r>
            <a:endParaRPr lang="ru-RU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/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трудовых </a:t>
            </a:r>
            <a:r>
              <a:rPr lang="ru-RU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правах в </a:t>
            </a:r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от…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470" y="4005064"/>
            <a:ext cx="9507877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10800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жительства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убеждений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расы, цвета кожи, национальности, языка, происхождения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имущественного, семейного, социального и должностного положения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к религии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других обстоятельств, не связанных с деловыми качествами работника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00471" y="5589240"/>
            <a:ext cx="9507876" cy="108012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 считаете, что подверглись дискриминации в сфере труда обращайтесь: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644"/>
            <a:ext cx="1053865" cy="4188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241032" y="2780868"/>
            <a:ext cx="4467316" cy="43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*исключение -  ликвидация (банкротство) организации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472" y="5877272"/>
            <a:ext cx="3816424" cy="72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Онлайнинспекция.рф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8464" y="692656"/>
            <a:ext cx="4896544" cy="2520320"/>
            <a:chOff x="272480" y="620688"/>
            <a:chExt cx="4896544" cy="25203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09618" y="1412776"/>
              <a:ext cx="3627358" cy="82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Женщина с ребенком в возрасте до 3 лет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13004" y="2312896"/>
              <a:ext cx="4056020" cy="82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Одинокая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мать или иное лицо без матери, 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воспитывающее </a:t>
              </a: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ребенка в возрасте до 14 лет или ребенка-инвалида в возрасте до 18 лет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64568" y="620688"/>
              <a:ext cx="2916344" cy="82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Беременны 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36" y="770013"/>
              <a:ext cx="720000" cy="720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96" y="1556792"/>
              <a:ext cx="736822" cy="720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2276872"/>
              <a:ext cx="864096" cy="864096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88" y="764760"/>
            <a:ext cx="864000" cy="864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28504" y="5445224"/>
            <a:ext cx="360000" cy="360000"/>
          </a:xfrm>
          <a:prstGeom prst="ellipse">
            <a:avLst/>
          </a:prstGeom>
          <a:solidFill>
            <a:srgbClr val="E72347"/>
          </a:solidFill>
          <a:ln>
            <a:solidFill>
              <a:srgbClr val="E723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88904" y="5949260"/>
            <a:ext cx="5616624" cy="72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Государственную инспекцию труда в Курганской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телефонам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(3522)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63-48-79,  (3522) 45-86-14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git_kurgan-45@mail.ru</a:t>
            </a:r>
            <a:endParaRPr lang="ru-RU" sz="1400" b="1" cap="all" dirty="0">
              <a:solidFill>
                <a:srgbClr val="E72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/>
          <a:stretch/>
        </p:blipFill>
        <p:spPr>
          <a:xfrm>
            <a:off x="7918564" y="5255035"/>
            <a:ext cx="413688" cy="360000"/>
          </a:xfrm>
          <a:prstGeom prst="rect">
            <a:avLst/>
          </a:prstGeom>
        </p:spPr>
      </p:pic>
      <p:pic>
        <p:nvPicPr>
          <p:cNvPr id="1026" name="Picture 2" descr="https://careerist.ru/news/wp-content/uploads/2016/08/photos_42531391_m-2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32" b="436"/>
          <a:stretch/>
        </p:blipFill>
        <p:spPr bwMode="auto">
          <a:xfrm flipH="1">
            <a:off x="0" y="592611"/>
            <a:ext cx="2921224" cy="62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Кому и Как платят пособие по безработице</a:t>
            </a:r>
            <a:endParaRPr lang="ru-RU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656" y="692696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предпенсионного возраста</a:t>
            </a:r>
            <a:endParaRPr lang="ru-RU" sz="16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656" y="1052736"/>
            <a:ext cx="3780000" cy="66941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Состоял в трудовых отношениях          </a:t>
            </a:r>
            <a:r>
              <a:rPr lang="ru-RU" sz="14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26 недель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год до постановки на учёт в службе занятости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1512" y="1052736"/>
            <a:ext cx="3780000" cy="163121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 не работал</a:t>
            </a:r>
          </a:p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работал больше года</a:t>
            </a:r>
          </a:p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 меньше 26 недель</a:t>
            </a:r>
          </a:p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Уволен за нарушение трудовой дисциплины</a:t>
            </a:r>
          </a:p>
          <a:p>
            <a:pPr marL="285750" indent="-285750" algn="just">
              <a:lnSpc>
                <a:spcPts val="1500"/>
              </a:lnSpc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 органами службы занятости на обучение и отчислен за виновные действия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6656" y="1751187"/>
            <a:ext cx="3780000" cy="749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1512" y="2708920"/>
            <a:ext cx="3780000" cy="749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2084861" y="1826097"/>
            <a:ext cx="504056" cy="9073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45567" y="2004015"/>
            <a:ext cx="3780000" cy="18124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9" y="2185700"/>
            <a:ext cx="480000" cy="36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449078" y="2113692"/>
            <a:ext cx="11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88" y="2185748"/>
            <a:ext cx="395192" cy="396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64728" y="2113692"/>
            <a:ext cx="182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выплаты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более 6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60000" y="2768154"/>
            <a:ext cx="198000" cy="198000"/>
          </a:xfrm>
          <a:prstGeom prst="ellipse">
            <a:avLst/>
          </a:prstGeom>
          <a:solidFill>
            <a:srgbClr val="E72347"/>
          </a:solidFill>
          <a:ln>
            <a:solidFill>
              <a:srgbClr val="E723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036062" y="2708920"/>
            <a:ext cx="1680160" cy="887046"/>
            <a:chOff x="1904688" y="2901994"/>
            <a:chExt cx="1680160" cy="887046"/>
          </a:xfrm>
        </p:grpSpPr>
        <p:sp>
          <p:nvSpPr>
            <p:cNvPr id="38" name="TextBox 37"/>
            <p:cNvSpPr txBox="1"/>
            <p:nvPr/>
          </p:nvSpPr>
          <p:spPr>
            <a:xfrm>
              <a:off x="1904688" y="2901994"/>
              <a:ext cx="90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месяца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012853" y="3151431"/>
              <a:ext cx="173620" cy="6154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241631" y="3151430"/>
              <a:ext cx="173620" cy="6154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475124" y="3151431"/>
              <a:ext cx="173620" cy="61545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15474" y="3197874"/>
              <a:ext cx="63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2678967" y="2901994"/>
              <a:ext cx="905881" cy="572879"/>
              <a:chOff x="2534951" y="2939162"/>
              <a:chExt cx="905881" cy="57287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534951" y="2939162"/>
                <a:ext cx="9058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месяца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2643116" y="3188599"/>
                <a:ext cx="173620" cy="6154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871894" y="3188598"/>
                <a:ext cx="173620" cy="6154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105387" y="3188599"/>
                <a:ext cx="173620" cy="6154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645737" y="3235042"/>
                <a:ext cx="6332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60%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Левая фигурная скобка 51"/>
            <p:cNvSpPr/>
            <p:nvPr/>
          </p:nvSpPr>
          <p:spPr>
            <a:xfrm rot="16200000">
              <a:off x="2627851" y="2668838"/>
              <a:ext cx="185801" cy="1584176"/>
            </a:xfrm>
            <a:prstGeom prst="leftBrace">
              <a:avLst>
                <a:gd name="adj1" fmla="val 8333"/>
                <a:gd name="adj2" fmla="val 49622"/>
              </a:avLst>
            </a:prstGeom>
            <a:noFill/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28663" y="3512041"/>
              <a:ext cx="15841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среднего заработка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070880" y="2680464"/>
            <a:ext cx="1368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 не меньше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1725 рублей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 больше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9200 рублей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flipV="1">
            <a:off x="8769424" y="2780928"/>
            <a:ext cx="504056" cy="9073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/>
          <p:cNvGrpSpPr/>
          <p:nvPr/>
        </p:nvGrpSpPr>
        <p:grpSpPr>
          <a:xfrm>
            <a:off x="5781512" y="2924944"/>
            <a:ext cx="3780000" cy="891490"/>
            <a:chOff x="5781512" y="3041566"/>
            <a:chExt cx="3780000" cy="89149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781512" y="3041566"/>
              <a:ext cx="3780000" cy="8914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0353" y="3140968"/>
              <a:ext cx="480000" cy="36000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8385022" y="3068960"/>
              <a:ext cx="1176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течении </a:t>
              </a: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месяцев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632" y="3141016"/>
              <a:ext cx="395192" cy="3960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6200672" y="3068960"/>
              <a:ext cx="182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период выплаты</a:t>
              </a: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более 3 месяцев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81512" y="3573016"/>
              <a:ext cx="37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1725 рублей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0472" y="3849459"/>
            <a:ext cx="950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b="1" cap="all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 возраста</a:t>
            </a:r>
            <a:endParaRPr lang="ru-RU" sz="1600" b="1" cap="all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00472" y="4221088"/>
            <a:ext cx="468000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ts val="1600"/>
              </a:lnSpc>
              <a:buClr>
                <a:srgbClr val="00823B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 в трудовых отношениях </a:t>
            </a:r>
            <a:r>
              <a:rPr lang="ru-RU" sz="14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26 недель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 до постановки на учёт в службе занятости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00472" y="4941168"/>
            <a:ext cx="4680000" cy="74910"/>
          </a:xfrm>
          <a:prstGeom prst="rect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flipV="1">
            <a:off x="380492" y="5016078"/>
            <a:ext cx="504056" cy="90735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025008" y="4221088"/>
            <a:ext cx="4680000" cy="720000"/>
          </a:xfrm>
          <a:prstGeom prst="rect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Clr>
                <a:srgbClr val="00823B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 в трудовых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отношениях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недель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 до постановки на учёт в службе занятости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25008" y="4941168"/>
            <a:ext cx="4680000" cy="74910"/>
          </a:xfrm>
          <a:prstGeom prst="rect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flipV="1">
            <a:off x="8820484" y="5016078"/>
            <a:ext cx="504056" cy="90735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025008" y="5161705"/>
            <a:ext cx="4680000" cy="891490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8217989" y="5201027"/>
            <a:ext cx="11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01072" y="520102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выплаты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12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41032" y="5705083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1725 рублей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06699" y="5157192"/>
            <a:ext cx="4680000" cy="1516681"/>
          </a:xfrm>
          <a:prstGeom prst="rect">
            <a:avLst/>
          </a:prstGeom>
          <a:solidFill>
            <a:schemeClr val="bg1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459235" y="5161705"/>
            <a:ext cx="199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 месяцев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4528" y="5161705"/>
            <a:ext cx="244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выплаты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менее 12 месяцев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3413840" y="5742069"/>
            <a:ext cx="198000" cy="198000"/>
          </a:xfrm>
          <a:prstGeom prst="ellipse">
            <a:avLst/>
          </a:prstGeom>
          <a:solidFill>
            <a:srgbClr val="E72347"/>
          </a:solidFill>
          <a:ln>
            <a:solidFill>
              <a:srgbClr val="E723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12840" y="5684925"/>
            <a:ext cx="1368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 не меньше</a:t>
            </a:r>
          </a:p>
          <a:p>
            <a:pPr algn="ctr"/>
            <a:r>
              <a:rPr lang="ru-RU" sz="14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1725 рублей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 больше</a:t>
            </a:r>
          </a:p>
          <a:p>
            <a:pPr algn="ctr"/>
            <a:r>
              <a:rPr lang="ru-RU" sz="14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12972 рублей</a:t>
            </a:r>
            <a:endParaRPr lang="ru-RU" sz="1400" b="1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272480" y="5733256"/>
            <a:ext cx="3048426" cy="887046"/>
            <a:chOff x="272480" y="5854322"/>
            <a:chExt cx="3048426" cy="887046"/>
          </a:xfrm>
        </p:grpSpPr>
        <p:sp>
          <p:nvSpPr>
            <p:cNvPr id="86" name="TextBox 85"/>
            <p:cNvSpPr txBox="1"/>
            <p:nvPr/>
          </p:nvSpPr>
          <p:spPr>
            <a:xfrm>
              <a:off x="272480" y="5854322"/>
              <a:ext cx="90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месяца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0645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09423" y="6103758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842916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3266" y="6150202"/>
              <a:ext cx="63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46759" y="5854322"/>
              <a:ext cx="90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месяца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154924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383702" y="6103758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617195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57545" y="6150202"/>
              <a:ext cx="63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Левая фигурная скобка 91"/>
            <p:cNvSpPr/>
            <p:nvPr/>
          </p:nvSpPr>
          <p:spPr>
            <a:xfrm rot="16200000">
              <a:off x="1715780" y="4901029"/>
              <a:ext cx="185801" cy="3024450"/>
            </a:xfrm>
            <a:prstGeom prst="leftBrace">
              <a:avLst>
                <a:gd name="adj1" fmla="val 8333"/>
                <a:gd name="adj2" fmla="val 49622"/>
              </a:avLst>
            </a:prstGeom>
            <a:noFill/>
            <a:ln w="254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6455" y="6464369"/>
              <a:ext cx="301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среднего заработка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928664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157442" y="6103758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390935" y="610375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2629635" y="6104190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2858413" y="6104189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3091906" y="6104190"/>
              <a:ext cx="173620" cy="61545"/>
            </a:xfrm>
            <a:prstGeom prst="rect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15474" y="5855883"/>
              <a:ext cx="1163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остальные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288704" y="6165304"/>
              <a:ext cx="633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45%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958707" y="6074712"/>
            <a:ext cx="47496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увеличивается на 2 недели за каждый год стажа свыше 25 лет (мужчины) и 20 лет (женщины), но не более      24 месяцев в течении 26 месяцев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Равнобедренный треугольник 114"/>
          <p:cNvSpPr/>
          <p:nvPr/>
        </p:nvSpPr>
        <p:spPr>
          <a:xfrm rot="16200000" flipV="1">
            <a:off x="4685842" y="6299956"/>
            <a:ext cx="504056" cy="90735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9" y="5229200"/>
            <a:ext cx="395194" cy="39600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5255035"/>
            <a:ext cx="395194" cy="39600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/>
          <a:stretch/>
        </p:blipFill>
        <p:spPr>
          <a:xfrm>
            <a:off x="3119290" y="5238447"/>
            <a:ext cx="413688" cy="360000"/>
          </a:xfrm>
          <a:prstGeom prst="rect">
            <a:avLst/>
          </a:prstGeom>
        </p:spPr>
      </p:pic>
      <p:cxnSp>
        <p:nvCxnSpPr>
          <p:cNvPr id="120" name="Прямая соединительная линия 119"/>
          <p:cNvCxnSpPr/>
          <p:nvPr/>
        </p:nvCxnSpPr>
        <p:spPr>
          <a:xfrm flipH="1">
            <a:off x="2317847" y="861973"/>
            <a:ext cx="106293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8024848" y="855266"/>
            <a:ext cx="106293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2317847" y="861973"/>
            <a:ext cx="0" cy="16927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9087778" y="855266"/>
            <a:ext cx="0" cy="16927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1904688" y="4034125"/>
            <a:ext cx="1062930" cy="0"/>
          </a:xfrm>
          <a:prstGeom prst="line">
            <a:avLst/>
          </a:prstGeom>
          <a:ln w="2540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7301855" y="4034125"/>
            <a:ext cx="1062930" cy="0"/>
          </a:xfrm>
          <a:prstGeom prst="line">
            <a:avLst/>
          </a:prstGeom>
          <a:ln w="2540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1904688" y="4034125"/>
            <a:ext cx="0" cy="169277"/>
          </a:xfrm>
          <a:prstGeom prst="straightConnector1">
            <a:avLst/>
          </a:prstGeom>
          <a:ln w="25400">
            <a:solidFill>
              <a:srgbClr val="0082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8371390" y="4034125"/>
            <a:ext cx="0" cy="169277"/>
          </a:xfrm>
          <a:prstGeom prst="straightConnector1">
            <a:avLst/>
          </a:prstGeom>
          <a:ln w="25400">
            <a:solidFill>
              <a:srgbClr val="0082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avatars.mds.yandex.net/get-pdb/963327/e3a9c18f-70e8-4d6b-82fc-99b7c36bf811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3688" r="3705"/>
          <a:stretch/>
        </p:blipFill>
        <p:spPr bwMode="auto">
          <a:xfrm>
            <a:off x="4710269" y="3066925"/>
            <a:ext cx="5211283" cy="29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/>
            <a:r>
              <a:rPr lang="ru-RU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БАНК РЕЗЕРВА КАДРОВ КУРГАНСКОЙ ОБЛАСТИ</a:t>
            </a:r>
            <a:endParaRPr lang="ru-RU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pic>
        <p:nvPicPr>
          <p:cNvPr id="15" name="Picture 2" descr="http://www.dagmintrud.ru/upload/iblock/c6e/c6e40af3c73b6597d331303678aaa6df.jpg"/>
          <p:cNvPicPr>
            <a:picLocks noChangeAspect="1" noChangeArrowheads="1"/>
          </p:cNvPicPr>
          <p:nvPr/>
        </p:nvPicPr>
        <p:blipFill rotWithShape="1">
          <a:blip r:embed="rId4" cstate="print"/>
          <a:srcRect r="16235"/>
          <a:stretch/>
        </p:blipFill>
        <p:spPr bwMode="auto">
          <a:xfrm>
            <a:off x="56456" y="2338121"/>
            <a:ext cx="1512168" cy="116288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955829" y="2492896"/>
            <a:ext cx="7677691" cy="90794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r>
              <a:rPr lang="ru-RU" sz="2000" b="1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анкету</a:t>
            </a:r>
          </a:p>
          <a:p>
            <a:endParaRPr lang="ru-RU" sz="300" b="1" dirty="0" smtClean="0">
              <a:solidFill>
                <a:srgbClr val="006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форма анкеты на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сайте </a:t>
            </a:r>
            <a:r>
              <a:rPr lang="en-US" sz="17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czn.kurganobl.ru</a:t>
            </a:r>
            <a:r>
              <a:rPr lang="ru-RU" sz="17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разделе </a:t>
            </a: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   «Содействие занятости»-«Гражданам»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3857" y="3573016"/>
            <a:ext cx="5337255" cy="140038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r>
              <a:rPr lang="ru-RU" sz="2000" b="1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Передайте анкету в центр занятости*</a:t>
            </a:r>
          </a:p>
          <a:p>
            <a:endParaRPr lang="ru-RU" sz="3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лично</a:t>
            </a:r>
          </a:p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простым письмом </a:t>
            </a:r>
            <a:r>
              <a:rPr lang="ru-RU" sz="17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почте</a:t>
            </a:r>
          </a:p>
          <a:p>
            <a:r>
              <a:rPr lang="ru-RU" sz="17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по электронной почте</a:t>
            </a:r>
            <a:r>
              <a:rPr lang="ru-RU" sz="800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 сканированном виде, в виде фото)</a:t>
            </a:r>
          </a:p>
          <a:p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4528" y="4944494"/>
            <a:ext cx="3388115" cy="92333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r>
              <a:rPr lang="ru-RU" sz="2000" b="1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Получайте приглашение </a:t>
            </a:r>
          </a:p>
          <a:p>
            <a:r>
              <a:rPr lang="ru-RU" sz="2000" b="1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собеседование </a:t>
            </a:r>
          </a:p>
          <a:p>
            <a:endParaRPr lang="ru-RU" sz="3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907" y="921494"/>
            <a:ext cx="9017581" cy="87716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ru-RU" sz="2400" b="1" dirty="0">
                <a:solidFill>
                  <a:srgbClr val="059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стоит терять свое драгоценное время на поиск </a:t>
            </a:r>
            <a:r>
              <a:rPr lang="ru-RU" sz="2400" b="1" dirty="0" smtClean="0">
                <a:solidFill>
                  <a:srgbClr val="059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400" b="1" dirty="0">
              <a:solidFill>
                <a:srgbClr val="0593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00" b="1" cap="all" dirty="0" smtClean="0">
              <a:solidFill>
                <a:srgbClr val="0593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cap="all" dirty="0" smtClean="0">
                <a:solidFill>
                  <a:srgbClr val="059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800" b="1" cap="all" dirty="0">
                <a:solidFill>
                  <a:srgbClr val="059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найдет Вас! </a:t>
            </a:r>
            <a:endParaRPr lang="ru-R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568624" y="2006295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3" y="3903618"/>
            <a:ext cx="281807" cy="28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вал 26"/>
          <p:cNvSpPr/>
          <p:nvPr/>
        </p:nvSpPr>
        <p:spPr>
          <a:xfrm>
            <a:off x="1568656" y="2531377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44488" y="360308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3" y="4153150"/>
            <a:ext cx="281807" cy="28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2" y="4439147"/>
            <a:ext cx="281807" cy="28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200472" y="5877272"/>
            <a:ext cx="9577064" cy="792088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-285750" algn="ctr"/>
            <a:r>
              <a:rPr lang="ru-RU" sz="18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*Контактные данные центров занятости на сайте  </a:t>
            </a:r>
            <a:r>
              <a:rPr lang="en-US" sz="1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czn.kurganobl.ru</a:t>
            </a:r>
            <a:r>
              <a:rPr lang="ru-RU" sz="1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-285750" algn="ctr"/>
            <a:r>
              <a:rPr lang="ru-RU" sz="18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разделе «Структура»</a:t>
            </a:r>
            <a:endParaRPr lang="ru-RU" sz="1800" b="1" cap="small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55829" y="1988840"/>
            <a:ext cx="7677691" cy="61555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r>
              <a:rPr lang="ru-RU" sz="2000" b="1" dirty="0" smtClean="0">
                <a:solidFill>
                  <a:srgbClr val="006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Оцените Ваш уровень навыков и компетенций</a:t>
            </a:r>
          </a:p>
          <a:p>
            <a:endParaRPr lang="ru-RU" sz="300" b="1" dirty="0" smtClean="0">
              <a:solidFill>
                <a:srgbClr val="006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26" name="Овал 25"/>
          <p:cNvSpPr/>
          <p:nvPr/>
        </p:nvSpPr>
        <p:spPr>
          <a:xfrm>
            <a:off x="344488" y="494116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29" y="2846667"/>
            <a:ext cx="281807" cy="28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070728"/>
            <a:ext cx="504056" cy="504056"/>
          </a:xfrm>
          <a:prstGeom prst="rect">
            <a:avLst/>
          </a:prstGeom>
          <a:noFill/>
        </p:spPr>
      </p:pic>
      <p:pic>
        <p:nvPicPr>
          <p:cNvPr id="16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92" y="1862816"/>
            <a:ext cx="504056" cy="504056"/>
          </a:xfrm>
          <a:prstGeom prst="rect">
            <a:avLst/>
          </a:prstGeom>
          <a:noFill/>
        </p:spPr>
      </p:pic>
      <p:pic>
        <p:nvPicPr>
          <p:cNvPr id="17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2654904"/>
            <a:ext cx="504056" cy="504056"/>
          </a:xfrm>
          <a:prstGeom prst="rect">
            <a:avLst/>
          </a:prstGeom>
          <a:noFill/>
        </p:spPr>
      </p:pic>
      <p:pic>
        <p:nvPicPr>
          <p:cNvPr id="22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936" y="4023056"/>
            <a:ext cx="504056" cy="504056"/>
          </a:xfrm>
          <a:prstGeom prst="rect">
            <a:avLst/>
          </a:prstGeom>
          <a:noFill/>
        </p:spPr>
      </p:pic>
      <p:pic>
        <p:nvPicPr>
          <p:cNvPr id="20" name="Picture 2" descr="https://all-atop.com/user/present/547127/Davp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95673"/>
            <a:ext cx="3690914" cy="28050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5778" y="692696"/>
            <a:ext cx="7576340" cy="43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016" y="764704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cap="all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endParaRPr lang="ru-RU" b="1" cap="all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1430" y="5105009"/>
            <a:ext cx="571504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успешного завершения курсовой подготовки выдается документ установленного образца</a:t>
            </a:r>
            <a:endParaRPr lang="ru-RU" sz="1600" b="1" i="1" dirty="0">
              <a:solidFill>
                <a:srgbClr val="E72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73520" y="6041808"/>
            <a:ext cx="9360000" cy="504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 ПОВЫСИТ КОНКУРЕНТОСПОСОБНОСТЬ НА РЫНКЕ ТРУДА!</a:t>
            </a:r>
          </a:p>
          <a:p>
            <a:pPr algn="ctr"/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8432" y="3339000"/>
            <a:ext cx="6033120" cy="68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любой форме обучения: очной,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очно-заочной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дистанционной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496" y="1358760"/>
            <a:ext cx="88569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4096" y="1142736"/>
            <a:ext cx="912946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организациях, имеющих лицензию на осуществление образовательной деятельности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9325" y="1934824"/>
            <a:ext cx="82653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востребованным профессиям (специальностям) на рынке труда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Курганской области (перечень на сайте Главного управления)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20752" y="2735978"/>
            <a:ext cx="718524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имеющегося образования и опыта работы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2" descr="https://us.123rf.com/450wm/kakigori/kakigori1501/kakigori150100013/35355099-beautiful-pensive-brunette-office-secretary-woman-wearing-glasses-typing-on-her-computer-and-holding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832" y="3339000"/>
            <a:ext cx="504056" cy="504056"/>
          </a:xfrm>
          <a:prstGeom prst="rect">
            <a:avLst/>
          </a:prstGeom>
          <a:noFill/>
        </p:spPr>
      </p:pic>
      <p:sp>
        <p:nvSpPr>
          <p:cNvPr id="19" name="Блок-схема: процесс 18"/>
          <p:cNvSpPr/>
          <p:nvPr/>
        </p:nvSpPr>
        <p:spPr>
          <a:xfrm>
            <a:off x="0" y="188712"/>
            <a:ext cx="7920000" cy="684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r>
              <a:rPr lang="ru-RU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ПЕРЕПОДГОТОВКА И ПОВЫШЕНИЕ КВАЛИФИКАЦИИ безработных граждан</a:t>
            </a:r>
            <a:r>
              <a:rPr lang="en-US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52528" y="4113096"/>
            <a:ext cx="6033120" cy="68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обучения выплачивается стипендия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611" y="3090060"/>
            <a:ext cx="504056" cy="504056"/>
          </a:xfrm>
          <a:prstGeom prst="rect">
            <a:avLst/>
          </a:prstGeom>
          <a:noFill/>
        </p:spPr>
      </p:pic>
      <p:pic>
        <p:nvPicPr>
          <p:cNvPr id="44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611" y="2482972"/>
            <a:ext cx="504056" cy="504056"/>
          </a:xfrm>
          <a:prstGeom prst="rect">
            <a:avLst/>
          </a:prstGeom>
          <a:noFill/>
        </p:spPr>
      </p:pic>
      <p:pic>
        <p:nvPicPr>
          <p:cNvPr id="43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611" y="1844824"/>
            <a:ext cx="504056" cy="5040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36576" y="5471774"/>
            <a:ext cx="7848873" cy="693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343" y="1225501"/>
            <a:ext cx="5311813" cy="619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900" b="1" cap="all" dirty="0" smtClean="0">
                <a:solidFill>
                  <a:srgbClr val="00823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занятости населения предлагает Вам</a:t>
            </a:r>
            <a:endParaRPr lang="ru-RU" sz="1900" b="1" cap="all" dirty="0">
              <a:solidFill>
                <a:srgbClr val="00823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https://s.cafebazaar.ir/1/icons/ir.fatemehkh.kidstory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3633440"/>
            <a:ext cx="1782582" cy="2459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967" y="4221088"/>
            <a:ext cx="493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Возможные профессии для обучения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https://i.ya-webdesign.com/images/hair-cut-emoji-png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625315"/>
            <a:ext cx="551551" cy="5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2062" y="4817061"/>
            <a:ext cx="1347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Парикмахер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https://www.clipartmax.com/png/full/378-3781763_vector-download-inkscape-clip-art-rosa-coraz-n-dise-vector-download-inkscap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5085184"/>
            <a:ext cx="563901" cy="5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4915" y="5217405"/>
            <a:ext cx="74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Швея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7" descr="https://avatanplus.com/files/resources/mid/58431506a9a7d158c60a22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68" y="4631343"/>
            <a:ext cx="571504" cy="5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86228" y="4775359"/>
            <a:ext cx="2007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Повар-кондитер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9" descr="https://cdn.shopify.com/s/files/1/1061/1924/products/Nail_Polish_Emoji_Icon_ios10_large.png?v=15132493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1" descr="https://cdn.shopify.com/s/files/1/1061/1924/products/Nail_Polish_Emoji_Icon_ios10_large.png?v=15132493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23" descr="C:\Users\KITYSHINAAS\Desktop\Nail_Polish_Emoji_Icon_ios10_lar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88" y="5160327"/>
            <a:ext cx="445321" cy="3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91024" y="5250686"/>
            <a:ext cx="241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 маникюра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5" descr="https://i.ya-webdesign.com/images/computer-emoji-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5" y="5589240"/>
            <a:ext cx="484386" cy="4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79758" y="5694857"/>
            <a:ext cx="1408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Бухгалтер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7" descr="C:\Users\KITYSHINAAS\Desktop\UTB8Xd6tfuvJXKJkSajh7637aFXaQ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68" y="5663510"/>
            <a:ext cx="460490" cy="42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191024" y="5733256"/>
            <a:ext cx="152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Кладовщик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2" descr="ÐÐ°ÑÑÐ¸Ð½ÐºÐ¸ Ð¿Ð¾ Ð·Ð°Ð¿ÑÐ¾ÑÑ Ð¿ÐµÑÐ³Ð°Ð¼ÐµÐ½Ñ Ð°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ÐÐ°ÑÑÐ¸Ð½ÐºÐ¸ Ð¿Ð¾ Ð·Ð°Ð¿ÑÐ¾ÑÑ Ð¿ÐµÑÐ³Ð°Ð¼ÐµÐ½Ñ Ð°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6" descr="ÐÐ°ÑÑÐ¸Ð½ÐºÐ¸ Ð¿Ð¾ Ð·Ð°Ð¿ÑÐ¾ÑÑ Ð¿ÐµÑÐ³Ð°Ð¼ÐµÐ½Ñ Ð°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9" descr="ÐÐ°ÑÑÐ¸Ð½ÐºÐ¸ Ð¿Ð¾ Ð·Ð°Ð¿ÑÐ¾ÑÑ ÑÐÐÐ¢ÐÐ ÑÐ²Ð¸ÑÐ¾Ðº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4430" y="1907880"/>
            <a:ext cx="49557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823B"/>
              </a:buClr>
              <a:buSzPct val="150000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бесплатно пройти курсовую подготовку по выбранной профессии</a:t>
            </a:r>
          </a:p>
          <a:p>
            <a:pPr>
              <a:spcAft>
                <a:spcPts val="600"/>
              </a:spcAft>
              <a:buClr>
                <a:srgbClr val="00823B"/>
              </a:buClr>
              <a:buSzPct val="150000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получить документ об обучении или квалификации</a:t>
            </a:r>
          </a:p>
          <a:p>
            <a:pPr>
              <a:spcAft>
                <a:spcPts val="600"/>
              </a:spcAft>
              <a:buClr>
                <a:srgbClr val="00823B"/>
              </a:buClr>
              <a:buSzPct val="150000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помощь в определении профессиональных предпочтений и склонностей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0" y="188712"/>
            <a:ext cx="7920000" cy="936032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ОТПУСКЕ ПО УХОДУ </a:t>
            </a:r>
          </a:p>
          <a:p>
            <a:pPr marL="536575"/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РЕБЕНКОМ ДО ТРЕХ ЛЕТ</a:t>
            </a:r>
            <a:r>
              <a:rPr lang="en-US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ПОВЫСИТЬ КВАЛИФИКАЦИЮ ИЛИ СМЕНИТЬ ПРОФЕССИЮ</a:t>
            </a:r>
            <a:endParaRPr lang="ru-RU" sz="2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54" y="1084899"/>
            <a:ext cx="3255036" cy="28481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93711">
            <a:off x="5449720" y="1660035"/>
            <a:ext cx="19812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Полный перечень профессий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на сайте </a:t>
            </a:r>
            <a:r>
              <a:rPr lang="ru-RU" sz="14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Главного управления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разделе </a:t>
            </a:r>
            <a:r>
              <a:rPr lang="ru-RU" sz="14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«Содействие занятости» </a:t>
            </a:r>
            <a:r>
              <a:rPr lang="ru-RU" sz="1400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E7234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https://i.ya-webdesign.com/images/drawing-teaching-lady-teacher-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668">
            <a:off x="6372030" y="294487"/>
            <a:ext cx="3919665" cy="7595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альтернативный процесс 34"/>
          <p:cNvSpPr/>
          <p:nvPr/>
        </p:nvSpPr>
        <p:spPr>
          <a:xfrm>
            <a:off x="273520" y="6165304"/>
            <a:ext cx="9360000" cy="504056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ВОСПОЛЬЗУЙТЕСЬ ШАНСОМ ПОЛУЧИТЬ НОВУЮ ПРОФЕССИЮ ИЛИ ПОВЫСИТЬ КВАЛИФИКАЦИЮ!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7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3212976"/>
            <a:ext cx="504056" cy="504056"/>
          </a:xfrm>
          <a:prstGeom prst="rect">
            <a:avLst/>
          </a:prstGeom>
          <a:noFill/>
        </p:spPr>
      </p:pic>
      <p:pic>
        <p:nvPicPr>
          <p:cNvPr id="40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564904"/>
            <a:ext cx="504056" cy="504056"/>
          </a:xfrm>
          <a:prstGeom prst="rect">
            <a:avLst/>
          </a:prstGeom>
          <a:noFill/>
        </p:spPr>
      </p:pic>
      <p:pic>
        <p:nvPicPr>
          <p:cNvPr id="39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844824"/>
            <a:ext cx="504056" cy="504056"/>
          </a:xfrm>
          <a:prstGeom prst="rect">
            <a:avLst/>
          </a:prstGeom>
          <a:noFill/>
        </p:spPr>
      </p:pic>
      <p:pic>
        <p:nvPicPr>
          <p:cNvPr id="38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124744"/>
            <a:ext cx="504056" cy="504056"/>
          </a:xfrm>
          <a:prstGeom prst="rect">
            <a:avLst/>
          </a:prstGeom>
          <a:noFill/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72">
            <a:off x="5105671" y="820468"/>
            <a:ext cx="3181452" cy="31814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4764" y="288843"/>
            <a:ext cx="9906000" cy="1700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6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http://megadoski.ru/s_images/15441040793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4" b="100000" l="0" r="9925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9738" y="2180221"/>
            <a:ext cx="3555790" cy="3898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cdn.landinglion.net/files/0000002823/dc8e3da4-5387-44cc-9e2f-67151da342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3" y="5569388"/>
            <a:ext cx="48044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C:\Users\KITYSHINAAS\Desktop\Picture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02" y="5517813"/>
            <a:ext cx="578660" cy="4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https://itc.ua/wp-content/uploads/2018/08/2000px-CashRegister.svg_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4967005"/>
            <a:ext cx="513104" cy="4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0089" y="445792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Токарь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1365" y="4479570"/>
            <a:ext cx="1343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Сварщик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2054" y="503032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Кассир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544" y="5517813"/>
            <a:ext cx="188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«1С:бухгалтерия»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966" y="5584974"/>
            <a:ext cx="2648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 по закупкам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80" y="3933056"/>
            <a:ext cx="508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Возможные профессии для обучения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2" descr="C:\Users\KITYSHINAAS\Desktop\5be9da2661df7167097c26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6" y="5052695"/>
            <a:ext cx="484658" cy="3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53627" y="5052695"/>
            <a:ext cx="232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Социальный работник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" descr="https://www.wic-bv.com/uploads/files/our%20promise%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AutoShape 8" descr="https://www.wic-bv.com/uploads/files/our%20promise%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AutoShape 10" descr="https://www.wic-bv.com/uploads/files/our%20promise%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Курсовая подготовка </a:t>
            </a:r>
            <a:endParaRPr lang="ru-RU" sz="24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692696"/>
            <a:ext cx="9906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E723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ГРАЖДАН ПРЕДПЕНСИОННОГО ВОЗРАСТА</a:t>
            </a:r>
            <a:endParaRPr lang="ru-RU" sz="2400" b="1" dirty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0512" y="1224042"/>
            <a:ext cx="49202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образовательных организациях и       учебных центрах предприятия</a:t>
            </a:r>
          </a:p>
          <a:p>
            <a:pPr>
              <a:spcAft>
                <a:spcPts val="120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незанятым гражданам выплачивается стипендия</a:t>
            </a:r>
          </a:p>
          <a:p>
            <a:pPr>
              <a:spcAft>
                <a:spcPts val="120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совмещения работы и учебы</a:t>
            </a:r>
          </a:p>
          <a:p>
            <a:pPr>
              <a:spcAft>
                <a:spcPts val="120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обучение бесплатное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35" name="Блок-схема: альтернативный процесс 34"/>
          <p:cNvSpPr/>
          <p:nvPr/>
        </p:nvSpPr>
        <p:spPr>
          <a:xfrm>
            <a:off x="273520" y="6165304"/>
            <a:ext cx="9360000" cy="504056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ВОСПОЛЬЗУЙТЕСЬ ШАНСОМ ПОЛУЧИТЬ НОВУЮ ПРОФЕССИЮ ИЛИ ПОВЫСИТЬ КВАЛИФИКАЦИЮ! </a:t>
            </a:r>
            <a:endParaRPr lang="ru-RU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77691">
            <a:off x="5727492" y="1610975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Полный перечень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профессий  на сайте </a:t>
            </a:r>
            <a:r>
              <a:rPr lang="ru-RU" sz="14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Главного управления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разделе </a:t>
            </a:r>
            <a:r>
              <a:rPr lang="ru-RU" sz="1400" b="1" dirty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Содействие </a:t>
            </a:r>
            <a:r>
              <a:rPr lang="ru-RU" sz="1400" b="1" dirty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занятости</a:t>
            </a:r>
            <a:r>
              <a:rPr lang="ru-RU" sz="14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»-«</a:t>
            </a:r>
            <a:r>
              <a:rPr lang="ru-RU" sz="1400" b="1" dirty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Гражданам»</a:t>
            </a:r>
            <a:endParaRPr lang="ru-RU" sz="1400" b="1" dirty="0">
              <a:solidFill>
                <a:srgbClr val="E72347"/>
              </a:solidFill>
            </a:endParaRPr>
          </a:p>
        </p:txBody>
      </p:sp>
      <p:pic>
        <p:nvPicPr>
          <p:cNvPr id="1037" name="Picture 13" descr="https://pbs.twimg.com/profile_images/3599968946/a9a5dcd62a4a5e35c5fbbfa0c267afc6_400x4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3" y="4279289"/>
            <a:ext cx="737950" cy="7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thm.ru/images/17_18/043042_141757024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42" y="4302388"/>
            <a:ext cx="958719" cy="7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08" y="3284984"/>
            <a:ext cx="971342" cy="1231946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185520" y="5526781"/>
            <a:ext cx="9522828" cy="1138458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indent="179388"/>
            <a:endParaRPr lang="ru-RU" sz="1400" b="1" cap="all" dirty="0">
              <a:solidFill>
                <a:srgbClr val="4F81BD">
                  <a:lumMod val="75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" y="1844825"/>
            <a:ext cx="532039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649265" y="5517232"/>
            <a:ext cx="80590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Обязанность гражданина</a:t>
            </a:r>
          </a:p>
          <a:p>
            <a:endParaRPr lang="ru-RU" sz="300" b="1" cap="all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Font typeface="Wingdings" pitchFamily="2" charset="2"/>
              <a:buChar char="ü"/>
            </a:pPr>
            <a:r>
              <a:rPr lang="ru-RU" sz="1600" b="1" kern="1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Организовать деятельность и предоставить отчет о целевом использовании финансовой </a:t>
            </a:r>
            <a:r>
              <a:rPr lang="ru-RU" sz="1600" b="1" kern="1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помощи</a:t>
            </a:r>
            <a:endParaRPr lang="ru-RU" sz="1600" b="1" kern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20000"/>
            </a:pPr>
            <a:endParaRPr lang="ru-R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05914" y="3356992"/>
            <a:ext cx="4202434" cy="201622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cap="all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Размер финансовой </a:t>
            </a:r>
            <a:r>
              <a:rPr lang="ru-RU" sz="1800" b="1" cap="all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sz="1800" b="1" cap="all" dirty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ru-RU" sz="1400" b="1" i="1" kern="1000" dirty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77832 рубля </a:t>
            </a:r>
            <a:r>
              <a:rPr lang="ru-RU" sz="1400" kern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на организацию собственного дела и приобретение необходимого оборудования, материалов  </a:t>
            </a:r>
          </a:p>
          <a:p>
            <a:pPr marL="171450" indent="-1714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70C0"/>
              </a:buClr>
              <a:buSzPct val="120000"/>
              <a:buFont typeface="Wingdings" pitchFamily="2" charset="2"/>
              <a:buChar char="ü"/>
            </a:pPr>
            <a:r>
              <a:rPr lang="ru-RU" sz="1400" b="1" i="1" kern="1000" dirty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800 рублей </a:t>
            </a:r>
            <a:r>
              <a:rPr lang="ru-RU" sz="1400" kern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на подготовку документов для государственной регистрации</a:t>
            </a:r>
          </a:p>
          <a:p>
            <a:pPr indent="179388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49846" y="1988840"/>
            <a:ext cx="4170699" cy="127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cap="all" dirty="0">
                <a:solidFill>
                  <a:srgbClr val="E723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sz="1800" b="1" cap="all" dirty="0" smtClean="0">
                <a:solidFill>
                  <a:srgbClr val="E723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ru-RU" sz="1800" b="1" cap="all" dirty="0">
              <a:solidFill>
                <a:srgbClr val="E723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Blip>
                <a:blip r:embed="rId4"/>
              </a:buBlip>
            </a:pPr>
            <a:r>
              <a:rPr lang="ru-RU" sz="1600" b="1" kern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Производство</a:t>
            </a:r>
            <a:endParaRPr lang="ru-RU" sz="1600" b="1" kern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Blip>
                <a:blip r:embed="rId4"/>
              </a:buBlip>
            </a:pPr>
            <a:r>
              <a:rPr lang="ru-RU" sz="1600" b="1" kern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Сельское хозяйство</a:t>
            </a:r>
          </a:p>
          <a:p>
            <a:pPr marL="285750" indent="-28575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Blip>
                <a:blip r:embed="rId4"/>
              </a:buBlip>
            </a:pPr>
            <a:r>
              <a:rPr lang="ru-RU" sz="1600" b="1" kern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Сфера услуг</a:t>
            </a:r>
            <a:endParaRPr lang="ru-RU" sz="1600" b="1" kern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6241508"/>
              </p:ext>
            </p:extLst>
          </p:nvPr>
        </p:nvGraphicFramePr>
        <p:xfrm>
          <a:off x="200472" y="980729"/>
          <a:ext cx="9505056" cy="98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1" name="Блок-схема: процесс 40"/>
          <p:cNvSpPr/>
          <p:nvPr/>
        </p:nvSpPr>
        <p:spPr>
          <a:xfrm>
            <a:off x="0" y="188640"/>
            <a:ext cx="7920000" cy="648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2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 </a:t>
            </a:r>
            <a:r>
              <a:rPr lang="ru-RU" sz="22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безработный – </a:t>
            </a:r>
            <a:endParaRPr lang="ru-RU" sz="2200" b="1" cap="all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6575"/>
            <a:r>
              <a:rPr lang="ru-RU" sz="22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  </a:t>
            </a:r>
            <a:r>
              <a:rPr lang="ru-RU" sz="22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предприниматель!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pic>
        <p:nvPicPr>
          <p:cNvPr id="2051" name="Рисунок 205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5301208"/>
            <a:ext cx="15121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thinkw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05526" y="3929066"/>
            <a:ext cx="3183709" cy="2928934"/>
          </a:xfrm>
          <a:prstGeom prst="rect">
            <a:avLst/>
          </a:prstGeom>
          <a:noFill/>
        </p:spPr>
      </p:pic>
      <p:pic>
        <p:nvPicPr>
          <p:cNvPr id="3" name="Picture 3" descr="C:\Users\User\Desktop\white-thought-bubble-png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86612" y="1359086"/>
            <a:ext cx="4169295" cy="3006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437" y="1627927"/>
            <a:ext cx="5064911" cy="15850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Чем</a:t>
            </a:r>
          </a:p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может помочь</a:t>
            </a:r>
          </a:p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    программа стажировки</a:t>
            </a:r>
          </a:p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  выпускнику? 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992560" y="3883695"/>
            <a:ext cx="500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Знакомство с рабочим процессом в организации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C:\Users\User\Desktop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06" y="1097343"/>
            <a:ext cx="1878554" cy="12376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0800000" flipV="1">
            <a:off x="954752" y="4963814"/>
            <a:ext cx="4286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Получение вознаграждения за труд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3" descr="C:\Users\User\Desktop\help_co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672" y="5469510"/>
            <a:ext cx="2232248" cy="112784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00100" y="124732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Приобретение практического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опыта и стажа работы по своей профессии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9530" y="260903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Возможность зарекомендовать себя и получить постоянную работу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s://gallery.yopriceville.com/var/albums/Free-Clipart-Pictures/Arrows-PNG/Arrow_Stairs_Transparent_Image.png?m=15486480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4005064"/>
            <a:ext cx="2359476" cy="22835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Блок-схема: процесс 37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Стажировка выпускников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0" y="692696"/>
            <a:ext cx="79200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E723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ГРАЖДАНИНА:</a:t>
            </a:r>
            <a:endParaRPr lang="ru-RU" sz="2400" b="1" dirty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4" y="1247328"/>
            <a:ext cx="634594" cy="480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4" y="2588900"/>
            <a:ext cx="634594" cy="480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4" y="3861048"/>
            <a:ext cx="634594" cy="480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4" y="4941168"/>
            <a:ext cx="634594" cy="480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5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3068960"/>
            <a:ext cx="648072" cy="648072"/>
          </a:xfrm>
          <a:prstGeom prst="rect">
            <a:avLst/>
          </a:prstGeom>
          <a:noFill/>
        </p:spPr>
      </p:pic>
      <p:pic>
        <p:nvPicPr>
          <p:cNvPr id="58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1772816"/>
            <a:ext cx="648072" cy="648072"/>
          </a:xfrm>
          <a:prstGeom prst="rect">
            <a:avLst/>
          </a:prstGeom>
          <a:noFill/>
        </p:spPr>
      </p:pic>
      <p:pic>
        <p:nvPicPr>
          <p:cNvPr id="57" name="Picture 2" descr="http://cliparts.co/cliparts/rTj/GBK/rTjGBKB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836712"/>
            <a:ext cx="648072" cy="648072"/>
          </a:xfrm>
          <a:prstGeom prst="rect">
            <a:avLst/>
          </a:prstGeom>
          <a:noFill/>
        </p:spPr>
      </p:pic>
      <p:grpSp>
        <p:nvGrpSpPr>
          <p:cNvPr id="56" name="Группа 55"/>
          <p:cNvGrpSpPr/>
          <p:nvPr/>
        </p:nvGrpSpPr>
        <p:grpSpPr>
          <a:xfrm rot="504236">
            <a:off x="3038627" y="3817203"/>
            <a:ext cx="2177898" cy="1466160"/>
            <a:chOff x="2544951" y="3364790"/>
            <a:chExt cx="2177898" cy="1466160"/>
          </a:xfrm>
        </p:grpSpPr>
        <p:pic>
          <p:nvPicPr>
            <p:cNvPr id="38" name="Picture 4" descr="https://i.ya-webdesign.com/images/square-speech-bubble-png-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408842">
              <a:off x="2544951" y="3364790"/>
              <a:ext cx="2177898" cy="1466160"/>
            </a:xfrm>
            <a:prstGeom prst="rect">
              <a:avLst/>
            </a:prstGeom>
            <a:noFill/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3416">
              <a:off x="2727350" y="3750877"/>
              <a:ext cx="246521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8239">
              <a:off x="2796746" y="4021079"/>
              <a:ext cx="270000" cy="27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02956">
              <a:off x="2905171" y="4288725"/>
              <a:ext cx="252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 rot="20387387">
              <a:off x="2954190" y="3417207"/>
              <a:ext cx="1521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czn.kurganobl</a:t>
              </a:r>
              <a:endPara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dirty="0"/>
            </a:p>
          </p:txBody>
        </p:sp>
        <p:sp>
          <p:nvSpPr>
            <p:cNvPr id="45" name="TextBox 44"/>
            <p:cNvSpPr txBox="1"/>
            <p:nvPr/>
          </p:nvSpPr>
          <p:spPr>
            <a:xfrm rot="20369895">
              <a:off x="3062419" y="3696362"/>
              <a:ext cx="1359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gutzn</a:t>
              </a:r>
              <a:endPara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 rot="20417431">
              <a:off x="3088923" y="4041124"/>
              <a:ext cx="118727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cznkurgan</a:t>
              </a:r>
              <a:endPara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3" descr="C:\Users\User\Desktop\white-thought-bubble-png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434838" y="713988"/>
            <a:ext cx="4841506" cy="3145753"/>
          </a:xfrm>
          <a:prstGeom prst="rect">
            <a:avLst/>
          </a:prstGeom>
          <a:noFill/>
        </p:spPr>
      </p:pic>
      <p:pic>
        <p:nvPicPr>
          <p:cNvPr id="4" name="Picture 2" descr="http://pngimg.com/uploads/student/student_PNG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98" y="2905688"/>
            <a:ext cx="4542150" cy="37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1427" y="2939320"/>
            <a:ext cx="42806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8" descr="https://gradskyhall.music.mos.ru/art/selim/images/v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68172" y="1010632"/>
            <a:ext cx="35719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50" dirty="0">
                <a:latin typeface="Arial" pitchFamily="34" charset="0"/>
                <a:cs typeface="Arial" pitchFamily="34" charset="0"/>
              </a:rPr>
              <a:t>Ч</a:t>
            </a:r>
            <a:r>
              <a:rPr lang="ru-RU" sz="1850" dirty="0" smtClean="0">
                <a:latin typeface="Arial" pitchFamily="34" charset="0"/>
                <a:cs typeface="Arial" pitchFamily="34" charset="0"/>
              </a:rPr>
              <a:t>то интересного </a:t>
            </a:r>
          </a:p>
          <a:p>
            <a:pPr algn="ctr"/>
            <a:r>
              <a:rPr lang="ru-RU" sz="1850" dirty="0" smtClean="0">
                <a:latin typeface="Arial" pitchFamily="34" charset="0"/>
                <a:cs typeface="Arial" pitchFamily="34" charset="0"/>
              </a:rPr>
              <a:t>на официальных страницах</a:t>
            </a:r>
          </a:p>
          <a:p>
            <a:pPr algn="ctr"/>
            <a:r>
              <a:rPr lang="ru-RU" sz="1850" dirty="0" smtClean="0">
                <a:latin typeface="Arial" pitchFamily="34" charset="0"/>
                <a:cs typeface="Arial" pitchFamily="34" charset="0"/>
              </a:rPr>
              <a:t>службы занятости в </a:t>
            </a:r>
          </a:p>
          <a:p>
            <a:pPr algn="ctr"/>
            <a:r>
              <a:rPr lang="ru-RU" sz="1850" dirty="0" smtClean="0">
                <a:latin typeface="Arial" pitchFamily="34" charset="0"/>
                <a:cs typeface="Arial" pitchFamily="34" charset="0"/>
              </a:rPr>
              <a:t>социальных</a:t>
            </a:r>
          </a:p>
          <a:p>
            <a:pPr algn="ctr"/>
            <a:r>
              <a:rPr lang="ru-RU" sz="1850" dirty="0" smtClean="0">
                <a:latin typeface="Arial" pitchFamily="34" charset="0"/>
                <a:cs typeface="Arial" pitchFamily="34" charset="0"/>
              </a:rPr>
              <a:t>сетях</a:t>
            </a:r>
            <a:endParaRPr lang="ru-RU" sz="18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ÐÐ°ÑÑÐ¸Ð½ÐºÐ¸ Ð¿Ð¾ Ð·Ð°Ð¿ÑÐ¾ÑÑ Ð¡ÐÐÐÐÐÐ ÐÐÐÐ£ÐÐÐÐ¡Ð¯ ÐÐÐ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7256" y="2136275"/>
            <a:ext cx="428628" cy="428629"/>
          </a:xfrm>
          <a:prstGeom prst="rect">
            <a:avLst/>
          </a:prstGeom>
          <a:noFill/>
        </p:spPr>
      </p:pic>
      <p:sp>
        <p:nvSpPr>
          <p:cNvPr id="10" name="AutoShape 4" descr="ÐÐ°ÑÑÐ¸Ð½ÐºÐ¸ Ð¿Ð¾ Ð·Ð°Ð¿ÑÐ¾ÑÑ Ð¡ÐÐÐÐÐÐ ÐÐÐÐÐ¬ ÐÐÐ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ÐÐ°ÑÑÐ¸Ð½ÐºÐ¸ Ð¿Ð¾ Ð·Ð°Ð¿ÑÐ¾ÑÑ Ð¡ÐÐÐÐÐÐ ÐÐÐÐÐ¬ ÐÐÐ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ÐÐ°ÑÑÐ¸Ð½ÐºÐ¸ Ð¿Ð¾ Ð·Ð°Ð¿ÑÐ¾ÑÑ Ð¡ÐÐÐÐÐÐ ÐÐÐÐÐ¬ ÐÐÐ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V="1">
            <a:off x="6087953" y="4550284"/>
            <a:ext cx="227111" cy="324000"/>
          </a:xfrm>
          <a:prstGeom prst="rect">
            <a:avLst/>
          </a:prstGeom>
          <a:noFill/>
        </p:spPr>
      </p:pic>
      <p:pic>
        <p:nvPicPr>
          <p:cNvPr id="16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823254">
            <a:off x="6388663" y="5528206"/>
            <a:ext cx="519926" cy="53250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616727">
            <a:off x="4744866" y="4850492"/>
            <a:ext cx="2639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ГОРЯЧАЯ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ВАКАНСИЯ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016984">
            <a:off x="5215721" y="4284517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ПОЛЕЗНЫЕ_СТАТЬИ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6314" y="5271011"/>
            <a:ext cx="169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МЕРОПРИЯТИЯ_СЗН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ÐÐ°ÑÑÐ¸Ð½ÐºÐ¸ Ð¿Ð¾ Ð·Ð°Ð¿ÑÐ¾ÑÑ ÐÐ Ð£Ð¢Ð ÐÐÐ ÐÐÐÐÐ¦ ÐÐÐÐ Ð¥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79533">
            <a:off x="4592676" y="4116407"/>
            <a:ext cx="351043" cy="341652"/>
          </a:xfrm>
          <a:prstGeom prst="rect">
            <a:avLst/>
          </a:prstGeom>
          <a:noFill/>
        </p:spPr>
      </p:pic>
      <p:pic>
        <p:nvPicPr>
          <p:cNvPr id="21" name="Picture 6" descr="ÐÐ°ÑÑÐ¸Ð½ÐºÐ¸ Ð¿Ð¾ Ð·Ð°Ð¿ÑÐ¾ÑÑ ÐÐÐÐÐ¡ÐÐÐÐ Ð­ÐÐÐÐÐ ÐÐÐ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356088">
            <a:off x="3554057" y="5785727"/>
            <a:ext cx="416442" cy="41644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000496" y="6093296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ЗОЖ_СТРАНИЧКА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733333">
            <a:off x="3505545" y="5789977"/>
            <a:ext cx="2603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СТРАНИЧКА_ПСИХОЛОГА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402382">
            <a:off x="5249769" y="3884464"/>
            <a:ext cx="1648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ПЕРСОНА_ДНЯ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10" descr="ÐÐ°ÑÑÐ¸Ð½ÐºÐ¸ Ð¿Ð¾ Ð·Ð°Ð¿ÑÐ¾ÑÑ ÐÐÐÐ ÐÐ¤ÐÐ Ð­ÐÐÐÐÐ ÐÐÐ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18" descr="ÐÐ°ÑÑÐ¸Ð½ÐºÐ¸ Ð¿Ð¾ Ð·Ð°Ð¿ÑÐ¾ÑÑ Ð Ð£ÐÐÐ  Ð­ÐÐÐÐÐ ÐÐÐ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45858">
            <a:off x="5220965" y="4048430"/>
            <a:ext cx="287999" cy="288000"/>
          </a:xfrm>
          <a:prstGeom prst="rect">
            <a:avLst/>
          </a:prstGeom>
          <a:noFill/>
        </p:spPr>
      </p:pic>
      <p:pic>
        <p:nvPicPr>
          <p:cNvPr id="29" name="Picture 20" descr="ÐÐ°ÑÑÐ¸Ð½ÐºÐ¸ Ð¿Ð¾ Ð·Ð°Ð¿ÑÐ¾ÑÑ ÐÐÐÐ ÐÐ¡ ÐÐÐ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66979" y="2152842"/>
            <a:ext cx="190277" cy="268046"/>
          </a:xfrm>
          <a:prstGeom prst="rect">
            <a:avLst/>
          </a:prstGeom>
          <a:noFill/>
        </p:spPr>
      </p:pic>
      <p:pic>
        <p:nvPicPr>
          <p:cNvPr id="30" name="Picture 22" descr="ÐÐ°ÑÑÐ¸Ð½ÐºÐ¸ Ð¿Ð¾ Ð·Ð°Ð¿ÑÐ¾ÑÑ Ð¡ÐÐÐÐÐ« ÐÐÐ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47836" y="5242850"/>
            <a:ext cx="342857" cy="342857"/>
          </a:xfrm>
          <a:prstGeom prst="rect">
            <a:avLst/>
          </a:prstGeom>
          <a:noFill/>
        </p:spPr>
      </p:pic>
      <p:pic>
        <p:nvPicPr>
          <p:cNvPr id="31" name="Picture 24" descr="ÐÐ°ÑÑÐ¸Ð½ÐºÐ¸ Ð¿Ð¾ Ð·Ð°Ð¿ÑÐ¾ÑÑ Ð¡ÐÐÐÐÐ« ÐÐÐ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53443" y="4797184"/>
            <a:ext cx="287589" cy="288000"/>
          </a:xfrm>
          <a:prstGeom prst="rect">
            <a:avLst/>
          </a:prstGeom>
          <a:noFill/>
        </p:spPr>
      </p:pic>
      <p:pic>
        <p:nvPicPr>
          <p:cNvPr id="33" name="Picture 3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27635" y="5468884"/>
            <a:ext cx="380992" cy="38099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42910" y="929810"/>
            <a:ext cx="40850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Последние новости 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сфере труда и занятости</a:t>
            </a:r>
            <a:endParaRPr lang="ru-RU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1842790"/>
            <a:ext cx="39500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Возможность </a:t>
            </a:r>
          </a:p>
          <a:p>
            <a:r>
              <a:rPr lang="ru-RU" sz="23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задать вопрос </a:t>
            </a: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специалистам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300" b="1" dirty="0">
              <a:solidFill>
                <a:srgbClr val="E7234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994722"/>
            <a:ext cx="2502040" cy="262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 descr="C:\Users\KITYSHINAAS\Desktop\phone-emoji-png-1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28" y="5417392"/>
            <a:ext cx="32869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42909" y="3132837"/>
            <a:ext cx="39500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Самые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E72347"/>
                </a:solidFill>
                <a:latin typeface="Arial" pitchFamily="34" charset="0"/>
                <a:cs typeface="Arial" pitchFamily="34" charset="0"/>
              </a:rPr>
              <a:t>горячие вакансии</a:t>
            </a: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соискателей</a:t>
            </a:r>
            <a:endParaRPr lang="ru-RU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Блок-схема: процесс 53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сети службы занятости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:\УПРАВЛЕНИЕ ЗАНЯТОСТИ НАСЕЛЕНИЯ\Презентации\Фото по школьникам за 2018 год\Целинный-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r="27695"/>
          <a:stretch/>
        </p:blipFill>
        <p:spPr bwMode="auto">
          <a:xfrm rot="288228" flipH="1">
            <a:off x="428062" y="3067246"/>
            <a:ext cx="1765609" cy="20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U:\УПРАВЛЕНИЕ ЗАНЯТОСТИ НАСЕЛЕНИЯ\Презентации\Фото по школьникам за 2018 год\Шадринск-наш город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6636"/>
          <a:stretch/>
        </p:blipFill>
        <p:spPr bwMode="auto">
          <a:xfrm rot="225221">
            <a:off x="4692954" y="1683577"/>
            <a:ext cx="1980000" cy="123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Блок-схема: процесс 4"/>
          <p:cNvSpPr/>
          <p:nvPr/>
        </p:nvSpPr>
        <p:spPr>
          <a:xfrm>
            <a:off x="0" y="692696"/>
            <a:ext cx="9921552" cy="204299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1813" indent="4763"/>
            <a:r>
              <a:rPr lang="ru-RU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заработать </a:t>
            </a:r>
            <a:r>
              <a:rPr lang="ru-RU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</a:t>
            </a:r>
            <a:r>
              <a:rPr lang="ru-RU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деньги </a:t>
            </a:r>
          </a:p>
          <a:p>
            <a:pPr marL="531813" indent="4763"/>
            <a:r>
              <a:rPr lang="ru-RU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познакомиться </a:t>
            </a:r>
            <a:r>
              <a:rPr lang="ru-RU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миром  разнообразных и нужных </a:t>
            </a:r>
            <a:r>
              <a:rPr lang="ru-RU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профессий </a:t>
            </a:r>
          </a:p>
          <a:p>
            <a:pPr marL="531813" indent="4763"/>
            <a:r>
              <a:rPr lang="ru-RU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</a:t>
            </a:r>
            <a:r>
              <a:rPr lang="ru-RU" b="1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друзей</a:t>
            </a:r>
          </a:p>
          <a:p>
            <a:pPr marL="531813" indent="4763"/>
            <a:endParaRPr lang="ru-RU" sz="2000" b="1" dirty="0" smtClean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4763"/>
            <a:endParaRPr lang="ru-RU" sz="500" b="1" cap="all" dirty="0" smtClean="0">
              <a:solidFill>
                <a:srgbClr val="E7234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174625"/>
            <a:r>
              <a:rPr lang="ru-RU" sz="2000" b="1" cap="all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Обращайтесь </a:t>
            </a:r>
          </a:p>
          <a:p>
            <a:pPr marL="809625" indent="174625"/>
            <a:r>
              <a:rPr lang="ru-RU" sz="2000" b="1" cap="all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службу занятости</a:t>
            </a:r>
            <a:endParaRPr lang="ru-RU" sz="2000" b="1" cap="all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182192" y="4437112"/>
            <a:ext cx="4385017" cy="1057737"/>
          </a:xfrm>
          <a:prstGeom prst="roundRect">
            <a:avLst/>
          </a:prstGeom>
          <a:noFill/>
          <a:ln w="254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numCol="1" rtlCol="0" anchor="t"/>
          <a:lstStyle/>
          <a:p>
            <a:pPr lvl="0" algn="ctr"/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ежедневной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 lvl="0" indent="984250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 до 15 лет – 4 часа</a:t>
            </a:r>
          </a:p>
          <a:p>
            <a:pPr lvl="0" indent="984250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15 до 16 лет – 5 часов</a:t>
            </a:r>
          </a:p>
          <a:p>
            <a:pPr lvl="0" indent="984250"/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 до 18 лет – 7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</a:p>
          <a:p>
            <a:pPr lvl="0" indent="630238"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500" b="1" dirty="0">
              <a:solidFill>
                <a:srgbClr val="E72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C:\Users\MALCEVA\Desktop\Фото-отчёт по школьникам за 2018 год\Курган-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3384" r="15726" b="2177"/>
          <a:stretch/>
        </p:blipFill>
        <p:spPr bwMode="auto">
          <a:xfrm rot="21449292">
            <a:off x="1813036" y="3130484"/>
            <a:ext cx="1660027" cy="20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hbE70e-550M"/>
          <p:cNvPicPr>
            <a:picLocks noChangeAspect="1"/>
          </p:cNvPicPr>
          <p:nvPr/>
        </p:nvPicPr>
        <p:blipFill rotWithShape="1">
          <a:blip r:embed="rId6" cstate="print"/>
          <a:srcRect l="27563" r="12343"/>
          <a:stretch/>
        </p:blipFill>
        <p:spPr bwMode="auto">
          <a:xfrm rot="497090">
            <a:off x="3382141" y="3119744"/>
            <a:ext cx="1659492" cy="20711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169">
            <a:off x="7577546" y="1608798"/>
            <a:ext cx="1980000" cy="126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6871"/>
          <a:stretch/>
        </p:blipFill>
        <p:spPr bwMode="auto">
          <a:xfrm>
            <a:off x="6178038" y="1561160"/>
            <a:ext cx="1980395" cy="1341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5313040" y="3210942"/>
            <a:ext cx="4592960" cy="1154162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работ:</a:t>
            </a:r>
          </a:p>
          <a:p>
            <a:pPr indent="-285750">
              <a:buBlip>
                <a:blip r:embed="rId9"/>
              </a:buBlip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территорий</a:t>
            </a:r>
          </a:p>
          <a:p>
            <a:pPr indent="-285750">
              <a:buBlip>
                <a:blip r:embed="rId9"/>
              </a:buBlip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помощи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престарелым гражданам</a:t>
            </a:r>
          </a:p>
          <a:p>
            <a:pPr indent="-285750">
              <a:buBlip>
                <a:blip r:embed="rId9"/>
              </a:buBlip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школ</a:t>
            </a:r>
          </a:p>
          <a:p>
            <a:pPr indent="-285750">
              <a:buBlip>
                <a:blip r:embed="rId9"/>
              </a:buBlip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сельхоз работы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6936" y="5638865"/>
            <a:ext cx="9362192" cy="1030494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435100">
              <a:tabLst>
                <a:tab pos="1793875" algn="l"/>
              </a:tabLst>
            </a:pPr>
            <a:r>
              <a:rPr lang="ru-RU" sz="13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Ежемесячный Заработок </a:t>
            </a:r>
            <a:r>
              <a:rPr lang="ru-RU" sz="13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из:</a:t>
            </a:r>
            <a:endParaRPr lang="ru-RU" sz="13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>
              <a:lnSpc>
                <a:spcPts val="600"/>
              </a:lnSpc>
              <a:tabLst>
                <a:tab pos="1793875" algn="l"/>
              </a:tabLst>
            </a:pPr>
            <a:endParaRPr lang="ru-RU" sz="1300" cap="all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35100" lvl="0">
              <a:buSzPct val="120000"/>
              <a:buFont typeface="Wingdings" panose="05000000000000000000" pitchFamily="2" charset="2"/>
              <a:buChar char="ü"/>
              <a:tabLst>
                <a:tab pos="1793875" algn="l"/>
              </a:tabLst>
            </a:pPr>
            <a:r>
              <a:rPr lang="ru-RU" sz="1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Заработной </a:t>
            </a:r>
            <a:r>
              <a:rPr lang="ru-RU" sz="13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платы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– средства работодателя не ниже </a:t>
            </a:r>
            <a:r>
              <a:rPr lang="ru-RU" sz="1300" smtClean="0">
                <a:latin typeface="Arial" pitchFamily="34" charset="0"/>
                <a:cs typeface="Arial" pitchFamily="34" charset="0"/>
              </a:rPr>
              <a:t>МРОТ </a:t>
            </a:r>
            <a:r>
              <a:rPr lang="ru-RU" sz="1300" b="1" i="1" smtClean="0">
                <a:latin typeface="Arial" pitchFamily="34" charset="0"/>
                <a:cs typeface="Arial" pitchFamily="34" charset="0"/>
              </a:rPr>
              <a:t>12972 </a:t>
            </a: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рублей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marL="1435100" lvl="0">
              <a:buSzPct val="120000"/>
              <a:buFont typeface="Wingdings" panose="05000000000000000000" pitchFamily="2" charset="2"/>
              <a:buChar char="ü"/>
              <a:tabLst>
                <a:tab pos="1793875" algn="l"/>
              </a:tabLst>
            </a:pPr>
            <a:r>
              <a:rPr lang="ru-RU" sz="13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Материальной </a:t>
            </a:r>
            <a:r>
              <a:rPr lang="ru-RU" sz="13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поддержки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– средства областного бюджета </a:t>
            </a:r>
            <a:r>
              <a:rPr lang="ru-RU" sz="1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1750 </a:t>
            </a:r>
            <a:r>
              <a:rPr lang="ru-RU" sz="1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рублей,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учётом сокращённой продолжительности работы, то есть пропорционально отработанному времени</a:t>
            </a:r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435100" lvl="0">
              <a:buSzPct val="120000"/>
              <a:buFont typeface="Wingdings" panose="05000000000000000000" pitchFamily="2" charset="2"/>
              <a:buChar char="ü"/>
              <a:tabLst>
                <a:tab pos="1793875" algn="l"/>
              </a:tabLst>
            </a:pPr>
            <a:endParaRPr lang="ru-RU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435100">
              <a:tabLst>
                <a:tab pos="1793875" algn="l"/>
              </a:tabLst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256732"/>
              </a:clrFrom>
              <a:clrTo>
                <a:srgbClr val="2567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t="15812" r="13331" b="17964"/>
          <a:stretch/>
        </p:blipFill>
        <p:spPr>
          <a:xfrm>
            <a:off x="632520" y="5694680"/>
            <a:ext cx="1008112" cy="902672"/>
          </a:xfrm>
          <a:prstGeom prst="rect">
            <a:avLst/>
          </a:prstGeom>
        </p:spPr>
      </p:pic>
      <p:sp>
        <p:nvSpPr>
          <p:cNvPr id="29" name="Блок-схема: процесс 28"/>
          <p:cNvSpPr/>
          <p:nvPr/>
        </p:nvSpPr>
        <p:spPr>
          <a:xfrm>
            <a:off x="0" y="188640"/>
            <a:ext cx="7920000" cy="504056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/>
            <a:r>
              <a:rPr lang="ru-RU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Если Вам от 14 до 18 лет – и есть желание </a:t>
            </a:r>
          </a:p>
        </p:txBody>
      </p:sp>
      <p:pic>
        <p:nvPicPr>
          <p:cNvPr id="30" name="Picture 4" descr="ÐÐ°ÑÑÐ¸Ð½ÐºÐ¸ Ð¿Ð¾ Ð·Ð°Ð¿ÑÐ¾ÑÑ ÐÐ Ð£Ð¢Ð ÐÐÐ ÐÐÐÐÐ¦ ÐÐÐÐ Ð¥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1517" y="2151244"/>
            <a:ext cx="351043" cy="341652"/>
          </a:xfrm>
          <a:prstGeom prst="rect">
            <a:avLst/>
          </a:prstGeom>
          <a:noFill/>
        </p:spPr>
      </p:pic>
      <p:pic>
        <p:nvPicPr>
          <p:cNvPr id="31" name="Picture 22" descr="ÐÐ°ÑÑÐ¸Ð½ÐºÐ¸ Ð¿Ð¾ Ð·Ð°Ð¿ÑÐ¾ÑÑ Ð¡ÐÐÐÐÐ« ÐÐÐ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2605" y="4651543"/>
            <a:ext cx="545020" cy="545020"/>
          </a:xfrm>
          <a:prstGeom prst="rect">
            <a:avLst/>
          </a:prstGeom>
          <a:noFill/>
        </p:spPr>
      </p:pic>
      <p:pic>
        <p:nvPicPr>
          <p:cNvPr id="35" name="Picture 24" descr="ÐÐ°ÑÑÐ¸Ð½ÐºÐ¸ Ð¿Ð¾ Ð·Ð°Ð¿ÑÐ¾ÑÑ Ð¡ÐÐÐÐÐ« ÐÐÐ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83484" y="1561160"/>
            <a:ext cx="432728" cy="433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3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olbulak.ru/upload/medialibrary/b34/patent-na-rabo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469016"/>
            <a:ext cx="1553284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340" y="1116114"/>
            <a:ext cx="4397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cap="all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из безвизовых стран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3162" y="1660738"/>
            <a:ext cx="332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приобрести </a:t>
            </a:r>
            <a:r>
              <a:rPr lang="ru-RU" sz="20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639" y="2276872"/>
            <a:ext cx="454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Управлении по вопросам миграции МВД России, по адресу: 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Курган, ул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Советская, д.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9387" y="3071862"/>
            <a:ext cx="3717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Выдается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 от 1 до 12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месяцев, по истечению срока можно однократно переоформить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патент без выезда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Курганской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3107869"/>
            <a:ext cx="1250874" cy="86035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93070" y="4149080"/>
            <a:ext cx="4015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cap="all" dirty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разрешения на работу или приобретение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патента гражданам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Армении, Белоруссии, Казахстана 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Киргизии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149081"/>
            <a:ext cx="416047" cy="93610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025008" y="952784"/>
            <a:ext cx="4601562" cy="4420432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1" rtlCol="0" anchor="t"/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1032" y="108467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cap="all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из визовых стран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47020" y="1556792"/>
            <a:ext cx="36585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Нужна </a:t>
            </a:r>
            <a:r>
              <a:rPr lang="ru-RU" sz="2000" b="1" dirty="0" smtClean="0">
                <a:solidFill>
                  <a:srgbClr val="E72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иностранных работников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23" y="1489660"/>
            <a:ext cx="739439" cy="7778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025008" y="2393593"/>
            <a:ext cx="4601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квоты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необходимо подать заявку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Главное управление по труду 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занятости населения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Курганской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адресу: 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Курган, ул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Горького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36498" y="3822139"/>
            <a:ext cx="449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запись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на сайте «Миграционные квоты»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по телефонам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52383" y="4644425"/>
            <a:ext cx="24765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8(3522) 24-16-02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8(3522) 41-55-62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4606540"/>
            <a:ext cx="747491" cy="62266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15269" y="5589240"/>
            <a:ext cx="9360000" cy="1109548"/>
          </a:xfrm>
          <a:prstGeom prst="roundRect">
            <a:avLst/>
          </a:prstGeom>
          <a:solidFill>
            <a:srgbClr val="0070C0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1" rtlCol="0" anchor="t"/>
          <a:lstStyle/>
          <a:p>
            <a:pPr marL="2157413" algn="just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центрах занятости населения Курганской области можно получить услугу </a:t>
            </a:r>
          </a:p>
          <a:p>
            <a:pPr marL="2157413" algn="just"/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 содействию в поиске подходящей работы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предъявив:</a:t>
            </a:r>
          </a:p>
          <a:p>
            <a:pPr marL="2443163" indent="-285750" algn="just">
              <a:buSzPct val="120000"/>
              <a:buFont typeface="Arial" panose="020B0604020202020204" pitchFamily="34" charset="0"/>
              <a:buChar char="­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</a:p>
          <a:p>
            <a:pPr marL="2443163" indent="-285750" algn="just">
              <a:buSzPct val="120000"/>
              <a:buFont typeface="Arial" panose="020B0604020202020204" pitchFamily="34" charset="0"/>
              <a:buChar char="­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индивидуальную программу реабилитации и абилитации </a:t>
            </a:r>
          </a:p>
          <a:p>
            <a:pPr marL="2425700" algn="just">
              <a:buSzPct val="120000"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граждан с инвалидностью) 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0" y="188640"/>
            <a:ext cx="7920000" cy="648000"/>
          </a:xfrm>
          <a:prstGeom prst="flowChartProcess">
            <a:avLst/>
          </a:prstGeom>
          <a:solidFill>
            <a:srgbClr val="E72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/>
            <a:r>
              <a:rPr lang="ru-RU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трудоустройства </a:t>
            </a:r>
          </a:p>
          <a:p>
            <a:pPr marL="536575"/>
            <a:r>
              <a:rPr lang="ru-RU" sz="2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иностранных граждан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83" y="224716"/>
            <a:ext cx="1053865" cy="4188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5373216"/>
            <a:ext cx="1983858" cy="1445621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79430" y="952784"/>
            <a:ext cx="4601562" cy="4420432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numCol="1" rtlCol="0" anchor="t"/>
          <a:lstStyle/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1468</Words>
  <Application>Microsoft Office PowerPoint</Application>
  <PresentationFormat>Лист A4 (210x297 мм)</PresentationFormat>
  <Paragraphs>307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Бурундукова Людмила Александровна</dc:creator>
  <cp:lastModifiedBy>Ермолаева Татьяна Александровна</cp:lastModifiedBy>
  <cp:revision>63</cp:revision>
  <dcterms:created xsi:type="dcterms:W3CDTF">2019-07-12T09:11:38Z</dcterms:created>
  <dcterms:modified xsi:type="dcterms:W3CDTF">2019-08-15T10:39:56Z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