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4" r:id="rId3"/>
  </p:sldMasterIdLst>
  <p:notesMasterIdLst>
    <p:notesMasterId r:id="rId9"/>
  </p:notesMasterIdLst>
  <p:sldIdLst>
    <p:sldId id="256" r:id="rId4"/>
    <p:sldId id="260" r:id="rId5"/>
    <p:sldId id="261" r:id="rId6"/>
    <p:sldId id="263" r:id="rId7"/>
    <p:sldId id="262" r:id="rId8"/>
  </p:sldIdLst>
  <p:sldSz cx="9906000" cy="6858000" type="A4"/>
  <p:notesSz cx="7559675" cy="106918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DejaVu Sans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DejaVu Sans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DejaVu Sans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DejaVu Sans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DejaVu Sans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DejaVu Sans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DejaVu Sans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DejaVu Sans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DejaVu Sans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324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308" y="-9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body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Для правки формата примечаний щёлкните мышью</a:t>
            </a:r>
          </a:p>
        </p:txBody>
      </p:sp>
      <p:sp>
        <p:nvSpPr>
          <p:cNvPr id="12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1363" cy="53498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r>
              <a:rPr lang="ru-RU"/>
              <a:t>&lt;верхний колонтитул&gt;</a:t>
            </a:r>
          </a:p>
        </p:txBody>
      </p:sp>
      <p:sp>
        <p:nvSpPr>
          <p:cNvPr id="124" name="PlaceHolder 3"/>
          <p:cNvSpPr>
            <a:spLocks noGrp="1"/>
          </p:cNvSpPr>
          <p:nvPr>
            <p:ph type="dt"/>
          </p:nvPr>
        </p:nvSpPr>
        <p:spPr>
          <a:xfrm>
            <a:off x="4278313" y="0"/>
            <a:ext cx="3281362" cy="53498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r>
              <a:rPr lang="ru-RU"/>
              <a:t>&lt;дата/время&gt;</a:t>
            </a:r>
          </a:p>
        </p:txBody>
      </p:sp>
      <p:sp>
        <p:nvSpPr>
          <p:cNvPr id="125" name="PlaceHolder 4"/>
          <p:cNvSpPr>
            <a:spLocks noGrp="1"/>
          </p:cNvSpPr>
          <p:nvPr>
            <p:ph type="ftr"/>
          </p:nvPr>
        </p:nvSpPr>
        <p:spPr>
          <a:xfrm>
            <a:off x="0" y="10156825"/>
            <a:ext cx="3281363" cy="534988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r>
              <a:rPr lang="ru-RU"/>
              <a:t>&lt;нижний колонтитул&gt;</a:t>
            </a:r>
          </a:p>
        </p:txBody>
      </p:sp>
      <p:sp>
        <p:nvSpPr>
          <p:cNvPr id="126" name="PlaceHolder 5"/>
          <p:cNvSpPr>
            <a:spLocks noGrp="1"/>
          </p:cNvSpPr>
          <p:nvPr>
            <p:ph type="sldNum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</p:spPr>
        <p:txBody>
          <a:bodyPr lIns="0" tIns="0" rIns="0" bIns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+mn-cs"/>
              </a:defRPr>
            </a:lvl1pPr>
          </a:lstStyle>
          <a:p>
            <a:pPr>
              <a:defRPr/>
            </a:pPr>
            <a:fld id="{3D41A355-CD66-4EF3-B3C9-DB8003F865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PlaceHolder 1"/>
          <p:cNvSpPr>
            <a:spLocks noGrp="1"/>
          </p:cNvSpPr>
          <p:nvPr>
            <p:ph type="body"/>
          </p:nvPr>
        </p:nvSpPr>
        <p:spPr>
          <a:xfrm>
            <a:off x="679450" y="4714875"/>
            <a:ext cx="5435600" cy="446405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spc="-1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322" name="CustomShape 2"/>
          <p:cNvSpPr/>
          <p:nvPr/>
        </p:nvSpPr>
        <p:spPr>
          <a:xfrm>
            <a:off x="3849688" y="9428163"/>
            <a:ext cx="2943225" cy="49371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F2B6314-1719-4C5C-9378-62103E514532}" type="slidenum">
              <a:rPr lang="ru-RU" sz="12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ru-RU" sz="1200" spc="-1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2" name="PlaceHolder 5"/>
          <p:cNvSpPr>
            <a:spLocks noGrp="1"/>
          </p:cNvSpPr>
          <p:nvPr>
            <p:ph type="body"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287028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3509280" y="1604520"/>
            <a:ext cx="287028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6523200" y="1604520"/>
            <a:ext cx="287028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6523200" y="3682080"/>
            <a:ext cx="287028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8" name="PlaceHolder 6"/>
          <p:cNvSpPr>
            <a:spLocks noGrp="1"/>
          </p:cNvSpPr>
          <p:nvPr>
            <p:ph type="body"/>
          </p:nvPr>
        </p:nvSpPr>
        <p:spPr>
          <a:xfrm>
            <a:off x="3509280" y="3682080"/>
            <a:ext cx="287028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9" name="PlaceHolder 7"/>
          <p:cNvSpPr>
            <a:spLocks noGrp="1"/>
          </p:cNvSpPr>
          <p:nvPr>
            <p:ph type="body"/>
          </p:nvPr>
        </p:nvSpPr>
        <p:spPr>
          <a:xfrm>
            <a:off x="495000" y="3682080"/>
            <a:ext cx="287028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6" name="PlaceHolder 2"/>
          <p:cNvSpPr>
            <a:spLocks noGrp="1"/>
          </p:cNvSpPr>
          <p:nvPr>
            <p:ph type="subTitle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anchor="ctr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subTitle"/>
          </p:nvPr>
        </p:nvSpPr>
        <p:spPr>
          <a:xfrm>
            <a:off x="495000" y="273600"/>
            <a:ext cx="8915040" cy="5307840"/>
          </a:xfrm>
          <a:prstGeom prst="rect">
            <a:avLst/>
          </a:prstGeom>
        </p:spPr>
        <p:txBody>
          <a:bodyPr anchor="ctr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anchor="ctr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287028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3509280" y="1604520"/>
            <a:ext cx="287028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6523200" y="1604520"/>
            <a:ext cx="287028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6523200" y="3682080"/>
            <a:ext cx="287028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9" name="PlaceHolder 6"/>
          <p:cNvSpPr>
            <a:spLocks noGrp="1"/>
          </p:cNvSpPr>
          <p:nvPr>
            <p:ph type="body"/>
          </p:nvPr>
        </p:nvSpPr>
        <p:spPr>
          <a:xfrm>
            <a:off x="3509280" y="3682080"/>
            <a:ext cx="287028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0" name="PlaceHolder 7"/>
          <p:cNvSpPr>
            <a:spLocks noGrp="1"/>
          </p:cNvSpPr>
          <p:nvPr>
            <p:ph type="body"/>
          </p:nvPr>
        </p:nvSpPr>
        <p:spPr>
          <a:xfrm>
            <a:off x="495000" y="3682080"/>
            <a:ext cx="287028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7" name="PlaceHolder 2"/>
          <p:cNvSpPr>
            <a:spLocks noGrp="1"/>
          </p:cNvSpPr>
          <p:nvPr>
            <p:ph type="subTitle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anchor="ctr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subTitle"/>
          </p:nvPr>
        </p:nvSpPr>
        <p:spPr>
          <a:xfrm>
            <a:off x="495000" y="273600"/>
            <a:ext cx="8915040" cy="5307840"/>
          </a:xfrm>
          <a:prstGeom prst="rect">
            <a:avLst/>
          </a:prstGeom>
        </p:spPr>
        <p:txBody>
          <a:bodyPr anchor="ctr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2" name="PlaceHolder 4"/>
          <p:cNvSpPr>
            <a:spLocks noGrp="1"/>
          </p:cNvSpPr>
          <p:nvPr>
            <p:ph type="body"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3" name="PlaceHolder 4"/>
          <p:cNvSpPr>
            <a:spLocks noGrp="1"/>
          </p:cNvSpPr>
          <p:nvPr>
            <p:ph type="body"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4" name="PlaceHolder 5"/>
          <p:cNvSpPr>
            <a:spLocks noGrp="1"/>
          </p:cNvSpPr>
          <p:nvPr>
            <p:ph type="body"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287028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3509280" y="1604520"/>
            <a:ext cx="287028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8" name="PlaceHolder 4"/>
          <p:cNvSpPr>
            <a:spLocks noGrp="1"/>
          </p:cNvSpPr>
          <p:nvPr>
            <p:ph type="body"/>
          </p:nvPr>
        </p:nvSpPr>
        <p:spPr>
          <a:xfrm>
            <a:off x="6523200" y="1604520"/>
            <a:ext cx="287028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9" name="PlaceHolder 5"/>
          <p:cNvSpPr>
            <a:spLocks noGrp="1"/>
          </p:cNvSpPr>
          <p:nvPr>
            <p:ph type="body"/>
          </p:nvPr>
        </p:nvSpPr>
        <p:spPr>
          <a:xfrm>
            <a:off x="6523200" y="3682080"/>
            <a:ext cx="287028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0" name="PlaceHolder 6"/>
          <p:cNvSpPr>
            <a:spLocks noGrp="1"/>
          </p:cNvSpPr>
          <p:nvPr>
            <p:ph type="body"/>
          </p:nvPr>
        </p:nvSpPr>
        <p:spPr>
          <a:xfrm>
            <a:off x="3509280" y="3682080"/>
            <a:ext cx="287028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1" name="PlaceHolder 7"/>
          <p:cNvSpPr>
            <a:spLocks noGrp="1"/>
          </p:cNvSpPr>
          <p:nvPr>
            <p:ph type="body"/>
          </p:nvPr>
        </p:nvSpPr>
        <p:spPr>
          <a:xfrm>
            <a:off x="495000" y="3682080"/>
            <a:ext cx="287028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495000" y="273600"/>
            <a:ext cx="8915040" cy="5307840"/>
          </a:xfrm>
          <a:prstGeom prst="rect">
            <a:avLst/>
          </a:prstGeom>
        </p:spPr>
        <p:txBody>
          <a:bodyPr anchor="ctr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6" name="PlaceHolder 4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95000" y="222840"/>
            <a:ext cx="8915040" cy="124668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0" y="0"/>
            <a:ext cx="9902825" cy="68548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" name="CustomShape 2"/>
          <p:cNvSpPr/>
          <p:nvPr/>
        </p:nvSpPr>
        <p:spPr>
          <a:xfrm>
            <a:off x="1285875" y="317500"/>
            <a:ext cx="777875" cy="15525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28" name="PlaceHolder 3"/>
          <p:cNvSpPr>
            <a:spLocks noGrp="1"/>
          </p:cNvSpPr>
          <p:nvPr>
            <p:ph type="title"/>
          </p:nvPr>
        </p:nvSpPr>
        <p:spPr bwMode="auto">
          <a:xfrm>
            <a:off x="495300" y="273050"/>
            <a:ext cx="8915400" cy="114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Для правки текста заголовка щёлкните мышью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body"/>
          </p:nvPr>
        </p:nvSpPr>
        <p:spPr>
          <a:xfrm>
            <a:off x="495300" y="1604963"/>
            <a:ext cx="8915400" cy="3976687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4" r:id="rId3"/>
    <p:sldLayoutId id="2147483683" r:id="rId4"/>
    <p:sldLayoutId id="2147483682" r:id="rId5"/>
    <p:sldLayoutId id="2147483681" r:id="rId6"/>
    <p:sldLayoutId id="2147483680" r:id="rId7"/>
    <p:sldLayoutId id="2147483679" r:id="rId8"/>
    <p:sldLayoutId id="2147483678" r:id="rId9"/>
    <p:sldLayoutId id="2147483677" r:id="rId10"/>
    <p:sldLayoutId id="2147483676" r:id="rId11"/>
    <p:sldLayoutId id="214748367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ustomShape 1"/>
          <p:cNvSpPr/>
          <p:nvPr/>
        </p:nvSpPr>
        <p:spPr>
          <a:xfrm>
            <a:off x="0" y="0"/>
            <a:ext cx="9894888" cy="68468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" name="CustomShape 2"/>
          <p:cNvSpPr/>
          <p:nvPr/>
        </p:nvSpPr>
        <p:spPr>
          <a:xfrm>
            <a:off x="704850" y="57150"/>
            <a:ext cx="9132888" cy="571500"/>
          </a:xfrm>
          <a:prstGeom prst="roundRect">
            <a:avLst>
              <a:gd name="adj" fmla="val 16667"/>
            </a:avLst>
          </a:prstGeom>
          <a:solidFill>
            <a:srgbClr val="254061"/>
          </a:solidFill>
          <a:ln w="1908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8575" y="42863"/>
            <a:ext cx="620713" cy="5778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14341" name="PlaceHolder 3"/>
          <p:cNvSpPr>
            <a:spLocks noGrp="1"/>
          </p:cNvSpPr>
          <p:nvPr>
            <p:ph type="title"/>
          </p:nvPr>
        </p:nvSpPr>
        <p:spPr bwMode="auto">
          <a:xfrm>
            <a:off x="495300" y="273050"/>
            <a:ext cx="8915400" cy="114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Для правки текста заголовка щёлкните мышью</a:t>
            </a:r>
          </a:p>
        </p:txBody>
      </p:sp>
      <p:sp>
        <p:nvSpPr>
          <p:cNvPr id="44" name="PlaceHolder 4"/>
          <p:cNvSpPr>
            <a:spLocks noGrp="1"/>
          </p:cNvSpPr>
          <p:nvPr>
            <p:ph type="body"/>
          </p:nvPr>
        </p:nvSpPr>
        <p:spPr>
          <a:xfrm>
            <a:off x="495300" y="1604963"/>
            <a:ext cx="8915400" cy="3976687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7" r:id="rId2"/>
    <p:sldLayoutId id="2147483696" r:id="rId3"/>
    <p:sldLayoutId id="2147483695" r:id="rId4"/>
    <p:sldLayoutId id="2147483694" r:id="rId5"/>
    <p:sldLayoutId id="2147483693" r:id="rId6"/>
    <p:sldLayoutId id="2147483692" r:id="rId7"/>
    <p:sldLayoutId id="2147483691" r:id="rId8"/>
    <p:sldLayoutId id="2147483690" r:id="rId9"/>
    <p:sldLayoutId id="2147483689" r:id="rId10"/>
    <p:sldLayoutId id="2147483688" r:id="rId11"/>
    <p:sldLayoutId id="214748368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CustomShape 1"/>
          <p:cNvSpPr/>
          <p:nvPr/>
        </p:nvSpPr>
        <p:spPr>
          <a:xfrm>
            <a:off x="0" y="0"/>
            <a:ext cx="9893300" cy="68453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2" name="CustomShape 2"/>
          <p:cNvSpPr/>
          <p:nvPr/>
        </p:nvSpPr>
        <p:spPr>
          <a:xfrm>
            <a:off x="704850" y="57150"/>
            <a:ext cx="9131300" cy="569913"/>
          </a:xfrm>
          <a:prstGeom prst="roundRect">
            <a:avLst>
              <a:gd name="adj" fmla="val 16667"/>
            </a:avLst>
          </a:prstGeom>
          <a:solidFill>
            <a:srgbClr val="254061"/>
          </a:solidFill>
          <a:ln w="1908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8575" y="42863"/>
            <a:ext cx="619125" cy="5762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27653" name="PlaceHolder 3"/>
          <p:cNvSpPr>
            <a:spLocks noGrp="1"/>
          </p:cNvSpPr>
          <p:nvPr>
            <p:ph type="title"/>
          </p:nvPr>
        </p:nvSpPr>
        <p:spPr bwMode="auto">
          <a:xfrm>
            <a:off x="495300" y="273050"/>
            <a:ext cx="8915400" cy="114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Для правки текста заголовка щёлкните мышью</a:t>
            </a: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495300" y="1604963"/>
            <a:ext cx="8915400" cy="3976687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09" r:id="rId2"/>
    <p:sldLayoutId id="2147483708" r:id="rId3"/>
    <p:sldLayoutId id="2147483707" r:id="rId4"/>
    <p:sldLayoutId id="2147483706" r:id="rId5"/>
    <p:sldLayoutId id="2147483705" r:id="rId6"/>
    <p:sldLayoutId id="2147483704" r:id="rId7"/>
    <p:sldLayoutId id="2147483703" r:id="rId8"/>
    <p:sldLayoutId id="2147483702" r:id="rId9"/>
    <p:sldLayoutId id="2147483701" r:id="rId10"/>
    <p:sldLayoutId id="2147483700" r:id="rId11"/>
    <p:sldLayoutId id="214748369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CustomShape 1"/>
          <p:cNvSpPr/>
          <p:nvPr/>
        </p:nvSpPr>
        <p:spPr>
          <a:xfrm>
            <a:off x="4232275" y="4652963"/>
            <a:ext cx="911225" cy="9112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8" name="CustomShape 2"/>
          <p:cNvSpPr/>
          <p:nvPr/>
        </p:nvSpPr>
        <p:spPr>
          <a:xfrm>
            <a:off x="269280" y="2857680"/>
            <a:ext cx="9414720" cy="1355760"/>
          </a:xfrm>
          <a:prstGeom prst="rect">
            <a:avLst/>
          </a:prstGeom>
          <a:gradFill>
            <a:gsLst>
              <a:gs pos="0">
                <a:srgbClr val="0070C0"/>
              </a:gs>
              <a:gs pos="85000">
                <a:schemeClr val="tx2">
                  <a:lumMod val="75000"/>
                </a:schemeClr>
              </a:gs>
            </a:gsLst>
            <a:lin ang="16200000"/>
          </a:gradFill>
          <a:ln>
            <a:noFill/>
          </a:ln>
          <a:effectLst>
            <a:outerShdw blurRad="39000" dist="25560" dir="5400000" rotWithShape="0">
              <a:schemeClr val="phClr">
                <a:shade val="33000"/>
                <a:alpha val="83000"/>
              </a:scheme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ru-RU" sz="2800" b="1">
                <a:solidFill>
                  <a:srgbClr val="FFFFFF"/>
                </a:solidFill>
                <a:latin typeface="Times New Roman" pitchFamily="18" charset="0"/>
              </a:rPr>
              <a:t>О мерах государственной поддержки СПоК </a:t>
            </a:r>
            <a:endParaRPr lang="ru-RU" sz="2800">
              <a:solidFill>
                <a:srgbClr val="000000"/>
              </a:solidFill>
            </a:endParaRPr>
          </a:p>
          <a:p>
            <a:pPr algn="ctr"/>
            <a:r>
              <a:rPr lang="ru-RU" sz="2800" b="1">
                <a:solidFill>
                  <a:srgbClr val="FFFFFF"/>
                </a:solidFill>
                <a:latin typeface="Times New Roman" pitchFamily="18" charset="0"/>
              </a:rPr>
              <a:t>в Курганской области</a:t>
            </a:r>
            <a:endParaRPr lang="ru-RU" sz="2800">
              <a:solidFill>
                <a:srgbClr val="000000"/>
              </a:solidFill>
            </a:endParaRPr>
          </a:p>
        </p:txBody>
      </p:sp>
      <p:pic>
        <p:nvPicPr>
          <p:cNvPr id="129" name="Picture 6"/>
          <p:cNvPicPr/>
          <p:nvPr/>
        </p:nvPicPr>
        <p:blipFill>
          <a:blip r:embed="rId3"/>
          <a:stretch/>
        </p:blipFill>
        <p:spPr>
          <a:xfrm>
            <a:off x="3519360" y="129600"/>
            <a:ext cx="2396520" cy="2309760"/>
          </a:xfrm>
          <a:prstGeom prst="rect">
            <a:avLst/>
          </a:prstGeom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60" dir="16200000" rotWithShape="0">
              <a:srgbClr val="000000">
                <a:alpha val="40000"/>
              </a:srgbClr>
            </a:outerShdw>
          </a:effectLst>
        </p:spPr>
      </p:pic>
      <p:sp>
        <p:nvSpPr>
          <p:cNvPr id="130" name="CustomShape 3"/>
          <p:cNvSpPr/>
          <p:nvPr/>
        </p:nvSpPr>
        <p:spPr>
          <a:xfrm>
            <a:off x="677863" y="4322763"/>
            <a:ext cx="8597900" cy="179546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2000" b="1" i="1">
                <a:solidFill>
                  <a:srgbClr val="000000"/>
                </a:solidFill>
                <a:latin typeface="Calibri" pitchFamily="34" charset="0"/>
              </a:rPr>
              <a:t>Начальник </a:t>
            </a:r>
            <a:r>
              <a:rPr lang="ru-RU" sz="2000" b="1" i="1">
                <a:solidFill>
                  <a:srgbClr val="000000"/>
                </a:solidFill>
              </a:rPr>
              <a:t>отдела развития малых форм хозяйствования АПК</a:t>
            </a:r>
            <a:r>
              <a:rPr lang="ru-RU" sz="2000" b="1" i="1">
                <a:solidFill>
                  <a:srgbClr val="000000"/>
                </a:solidFill>
                <a:latin typeface="Calibri" pitchFamily="34" charset="0"/>
              </a:rPr>
              <a:t> Департамента агропромышленного комплекса Курганской области – </a:t>
            </a:r>
            <a:endParaRPr lang="ru-RU" sz="2000">
              <a:solidFill>
                <a:srgbClr val="000000"/>
              </a:solidFill>
            </a:endParaRPr>
          </a:p>
          <a:p>
            <a:pPr algn="ctr"/>
            <a:r>
              <a:rPr lang="ru-RU" sz="4000" b="1">
                <a:solidFill>
                  <a:srgbClr val="000000"/>
                </a:solidFill>
              </a:rPr>
              <a:t>Кармацких Андрей Николаевич</a:t>
            </a:r>
            <a:endParaRPr lang="ru-RU" sz="40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CustomShape 1"/>
          <p:cNvSpPr/>
          <p:nvPr/>
        </p:nvSpPr>
        <p:spPr>
          <a:xfrm>
            <a:off x="8243888" y="5589588"/>
            <a:ext cx="1651000" cy="422275"/>
          </a:xfrm>
          <a:prstGeom prst="roundRect">
            <a:avLst>
              <a:gd name="adj" fmla="val 16667"/>
            </a:avLst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6" name="CustomShape 2"/>
          <p:cNvSpPr/>
          <p:nvPr/>
        </p:nvSpPr>
        <p:spPr>
          <a:xfrm>
            <a:off x="9463088" y="6451600"/>
            <a:ext cx="384175" cy="354013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defRPr/>
            </a:pPr>
            <a:r>
              <a:rPr lang="ru-RU" sz="1600">
                <a:solidFill>
                  <a:srgbClr val="005828"/>
                </a:solidFill>
                <a:latin typeface="Calibri" pitchFamily="34" charset="0"/>
              </a:rPr>
              <a:t>1</a:t>
            </a:r>
            <a:endParaRPr lang="ru-RU" sz="1600">
              <a:solidFill>
                <a:srgbClr val="000000"/>
              </a:solidFill>
            </a:endParaRPr>
          </a:p>
        </p:txBody>
      </p:sp>
      <p:sp>
        <p:nvSpPr>
          <p:cNvPr id="207" name="CustomShape 3"/>
          <p:cNvSpPr/>
          <p:nvPr/>
        </p:nvSpPr>
        <p:spPr>
          <a:xfrm>
            <a:off x="415925" y="-3175"/>
            <a:ext cx="9494838" cy="715963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ru-RU" sz="2000" b="1" i="1">
                <a:solidFill>
                  <a:srgbClr val="FFFFFF"/>
                </a:solidFill>
              </a:rPr>
              <a:t>Грант на развитие материально-технической базы СПоК </a:t>
            </a: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208" name="CustomShape 4"/>
          <p:cNvSpPr/>
          <p:nvPr/>
        </p:nvSpPr>
        <p:spPr>
          <a:xfrm>
            <a:off x="166688" y="2376488"/>
            <a:ext cx="2460625" cy="2155825"/>
          </a:xfrm>
          <a:prstGeom prst="flowChartAlternateProcess">
            <a:avLst/>
          </a:prstGeom>
          <a:solidFill>
            <a:srgbClr val="00A8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/>
            <a:r>
              <a:rPr lang="ru-RU" sz="1500" b="1">
                <a:solidFill>
                  <a:srgbClr val="FFFFFF"/>
                </a:solidFill>
              </a:rPr>
              <a:t>СПоК - перерабатывающий и (или) сбытовой кооператив, действующий не менее 12 месяцев, объединяющий не менее 10 с/х товаропроизводителей</a:t>
            </a:r>
            <a:endParaRPr lang="ru-RU" sz="1500">
              <a:solidFill>
                <a:srgbClr val="000000"/>
              </a:solidFill>
            </a:endParaRPr>
          </a:p>
        </p:txBody>
      </p:sp>
      <p:sp>
        <p:nvSpPr>
          <p:cNvPr id="209" name="CustomShape 5"/>
          <p:cNvSpPr/>
          <p:nvPr/>
        </p:nvSpPr>
        <p:spPr>
          <a:xfrm>
            <a:off x="6049963" y="4824413"/>
            <a:ext cx="3305175" cy="1795462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 w="9360">
            <a:solidFill>
              <a:srgbClr val="376092"/>
            </a:solidFill>
            <a:miter/>
          </a:ln>
          <a:effectLst>
            <a:outerShdw dist="161899" dir="27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marL="284163" indent="-276225">
              <a:buClr>
                <a:srgbClr val="002060"/>
              </a:buClr>
              <a:buFont typeface="Arial" charset="0"/>
              <a:buChar char="•"/>
            </a:pPr>
            <a:r>
              <a:rPr lang="ru-RU" sz="1400" u="sng">
                <a:solidFill>
                  <a:srgbClr val="002060"/>
                </a:solidFill>
              </a:rPr>
              <a:t>ЦЕЛИ ИСПОЛЬЗОВАНИЯ:</a:t>
            </a:r>
            <a:endParaRPr lang="ru-RU" sz="1400">
              <a:solidFill>
                <a:srgbClr val="000000"/>
              </a:solidFill>
            </a:endParaRPr>
          </a:p>
          <a:p>
            <a:pPr marL="284163" indent="-276225">
              <a:buClr>
                <a:srgbClr val="002060"/>
              </a:buClr>
              <a:buFont typeface="Arial" charset="0"/>
              <a:buChar char="•"/>
            </a:pPr>
            <a:r>
              <a:rPr lang="ru-RU" sz="1200">
                <a:solidFill>
                  <a:srgbClr val="002060"/>
                </a:solidFill>
              </a:rPr>
              <a:t>Приобретение,строительство, реконструкция, ремонт и модернизация производственных объектов;</a:t>
            </a:r>
            <a:endParaRPr lang="ru-RU" sz="1200">
              <a:solidFill>
                <a:srgbClr val="000000"/>
              </a:solidFill>
            </a:endParaRPr>
          </a:p>
          <a:p>
            <a:pPr marL="284163" indent="-276225">
              <a:buClr>
                <a:srgbClr val="002060"/>
              </a:buClr>
              <a:buFont typeface="Arial" charset="0"/>
              <a:buChar char="•"/>
            </a:pPr>
            <a:r>
              <a:rPr lang="ru-RU" sz="1200">
                <a:solidFill>
                  <a:srgbClr val="002060"/>
                </a:solidFill>
              </a:rPr>
              <a:t>Приобретение и монтаж оборудования и техники;</a:t>
            </a:r>
            <a:endParaRPr lang="ru-RU" sz="1200">
              <a:solidFill>
                <a:srgbClr val="000000"/>
              </a:solidFill>
            </a:endParaRPr>
          </a:p>
          <a:p>
            <a:pPr marL="284163" indent="-276225">
              <a:buClr>
                <a:srgbClr val="002060"/>
              </a:buClr>
              <a:buFont typeface="Arial" charset="0"/>
              <a:buChar char="•"/>
            </a:pPr>
            <a:r>
              <a:rPr lang="ru-RU" sz="1200">
                <a:solidFill>
                  <a:srgbClr val="002060"/>
                </a:solidFill>
              </a:rPr>
              <a:t>Приобретение спец транспорта, фургонов, прицепов, вагонов, контейнеров</a:t>
            </a:r>
            <a:endParaRPr lang="ru-RU" sz="1200">
              <a:solidFill>
                <a:srgbClr val="000000"/>
              </a:solidFill>
            </a:endParaRPr>
          </a:p>
          <a:p>
            <a:pPr marL="284163" indent="-276225"/>
            <a:endParaRPr lang="ru-RU" sz="1200">
              <a:solidFill>
                <a:srgbClr val="000000"/>
              </a:solidFill>
            </a:endParaRPr>
          </a:p>
        </p:txBody>
      </p:sp>
      <p:sp>
        <p:nvSpPr>
          <p:cNvPr id="210" name="CustomShape 6"/>
          <p:cNvSpPr/>
          <p:nvPr/>
        </p:nvSpPr>
        <p:spPr>
          <a:xfrm>
            <a:off x="3052763" y="1079500"/>
            <a:ext cx="1622425" cy="1579563"/>
          </a:xfrm>
          <a:prstGeom prst="flowChartAlternateProcess">
            <a:avLst/>
          </a:prstGeom>
          <a:solidFill>
            <a:srgbClr val="DCE6F2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/>
            <a:r>
              <a:rPr lang="ru-RU" sz="1400" b="1">
                <a:solidFill>
                  <a:srgbClr val="002040"/>
                </a:solidFill>
              </a:rPr>
              <a:t>Является членом ревизионного союза и имеет положительное заключение на бизнес план</a:t>
            </a: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211" name="CustomShape 7"/>
          <p:cNvSpPr/>
          <p:nvPr/>
        </p:nvSpPr>
        <p:spPr>
          <a:xfrm>
            <a:off x="3097213" y="4176713"/>
            <a:ext cx="1577975" cy="1146175"/>
          </a:xfrm>
          <a:prstGeom prst="flowChartAlternateProcess">
            <a:avLst/>
          </a:prstGeom>
          <a:solidFill>
            <a:srgbClr val="DCE6F2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300" b="1">
                <a:solidFill>
                  <a:srgbClr val="000000"/>
                </a:solidFill>
              </a:rPr>
              <a:t>Возможность повторного участия по истечению</a:t>
            </a:r>
            <a:endParaRPr lang="ru-RU" sz="1300">
              <a:solidFill>
                <a:srgbClr val="000000"/>
              </a:solidFill>
            </a:endParaRPr>
          </a:p>
          <a:p>
            <a:pPr algn="ctr"/>
            <a:r>
              <a:rPr lang="ru-RU" sz="1300" b="1">
                <a:solidFill>
                  <a:srgbClr val="000000"/>
                </a:solidFill>
              </a:rPr>
              <a:t> 1 года</a:t>
            </a:r>
            <a:endParaRPr lang="ru-RU" sz="1300">
              <a:solidFill>
                <a:srgbClr val="000000"/>
              </a:solidFill>
            </a:endParaRPr>
          </a:p>
        </p:txBody>
      </p:sp>
      <p:sp>
        <p:nvSpPr>
          <p:cNvPr id="212" name="CustomShape 8"/>
          <p:cNvSpPr/>
          <p:nvPr/>
        </p:nvSpPr>
        <p:spPr>
          <a:xfrm>
            <a:off x="3070225" y="2879725"/>
            <a:ext cx="1533525" cy="1073150"/>
          </a:xfrm>
          <a:prstGeom prst="flowChartAlternateProcess">
            <a:avLst/>
          </a:prstGeom>
          <a:solidFill>
            <a:srgbClr val="DCE6F2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3" name="CustomShape 9"/>
          <p:cNvSpPr/>
          <p:nvPr/>
        </p:nvSpPr>
        <p:spPr>
          <a:xfrm>
            <a:off x="7775575" y="722313"/>
            <a:ext cx="1436688" cy="928687"/>
          </a:xfrm>
          <a:prstGeom prst="flowChartAlternateProcess">
            <a:avLst/>
          </a:prstGeom>
          <a:solidFill>
            <a:srgbClr val="FF7F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200" b="1">
                <a:solidFill>
                  <a:srgbClr val="000000"/>
                </a:solidFill>
              </a:rPr>
              <a:t>Обеспечивать деятельность СПоК не менее 5 лет</a:t>
            </a:r>
            <a:r>
              <a:rPr lang="ru-RU" sz="1300" b="1">
                <a:solidFill>
                  <a:srgbClr val="000000"/>
                </a:solidFill>
              </a:rPr>
              <a:t>  </a:t>
            </a:r>
            <a:endParaRPr lang="ru-RU" sz="1300">
              <a:solidFill>
                <a:srgbClr val="000000"/>
              </a:solidFill>
            </a:endParaRPr>
          </a:p>
        </p:txBody>
      </p:sp>
      <p:sp>
        <p:nvSpPr>
          <p:cNvPr id="214" name="CustomShape 10"/>
          <p:cNvSpPr/>
          <p:nvPr/>
        </p:nvSpPr>
        <p:spPr>
          <a:xfrm>
            <a:off x="7848600" y="1801813"/>
            <a:ext cx="1550988" cy="1001712"/>
          </a:xfrm>
          <a:prstGeom prst="flowChartAlternateProcess">
            <a:avLst/>
          </a:prstGeom>
          <a:solidFill>
            <a:srgbClr val="FF7F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5" name="CustomShape 11"/>
          <p:cNvSpPr/>
          <p:nvPr/>
        </p:nvSpPr>
        <p:spPr>
          <a:xfrm>
            <a:off x="8064500" y="3095625"/>
            <a:ext cx="1497013" cy="981075"/>
          </a:xfrm>
          <a:prstGeom prst="flowChartAlternateProcess">
            <a:avLst/>
          </a:prstGeom>
          <a:solidFill>
            <a:srgbClr val="FF7F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300" b="1">
                <a:solidFill>
                  <a:srgbClr val="000000"/>
                </a:solidFill>
              </a:rPr>
              <a:t>Не менее </a:t>
            </a:r>
            <a:endParaRPr lang="ru-RU" sz="1300">
              <a:solidFill>
                <a:srgbClr val="000000"/>
              </a:solidFill>
            </a:endParaRPr>
          </a:p>
          <a:p>
            <a:pPr algn="ctr"/>
            <a:r>
              <a:rPr lang="ru-RU" sz="1300" b="1">
                <a:solidFill>
                  <a:srgbClr val="000000"/>
                </a:solidFill>
              </a:rPr>
              <a:t>40 % собственные средства</a:t>
            </a:r>
            <a:endParaRPr lang="ru-RU" sz="1300">
              <a:solidFill>
                <a:srgbClr val="000000"/>
              </a:solidFill>
            </a:endParaRPr>
          </a:p>
        </p:txBody>
      </p:sp>
      <p:sp>
        <p:nvSpPr>
          <p:cNvPr id="216" name="CustomShape 12"/>
          <p:cNvSpPr/>
          <p:nvPr/>
        </p:nvSpPr>
        <p:spPr>
          <a:xfrm>
            <a:off x="2633663" y="2808288"/>
            <a:ext cx="2401887" cy="12890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400" b="1">
                <a:solidFill>
                  <a:srgbClr val="002040"/>
                </a:solidFill>
              </a:rPr>
              <a:t>Отсутствует</a:t>
            </a:r>
            <a:endParaRPr lang="ru-RU" sz="1400">
              <a:solidFill>
                <a:srgbClr val="000000"/>
              </a:solidFill>
            </a:endParaRPr>
          </a:p>
          <a:p>
            <a:pPr algn="ctr"/>
            <a:r>
              <a:rPr lang="ru-RU" sz="1400" b="1">
                <a:solidFill>
                  <a:srgbClr val="002040"/>
                </a:solidFill>
              </a:rPr>
              <a:t> решение о </a:t>
            </a:r>
            <a:endParaRPr lang="ru-RU" sz="1400">
              <a:solidFill>
                <a:srgbClr val="000000"/>
              </a:solidFill>
            </a:endParaRPr>
          </a:p>
          <a:p>
            <a:pPr algn="ctr"/>
            <a:r>
              <a:rPr lang="ru-RU" sz="1400" b="1">
                <a:solidFill>
                  <a:srgbClr val="002040"/>
                </a:solidFill>
              </a:rPr>
              <a:t>ликвидации, реорганизации, банкротстве</a:t>
            </a:r>
            <a:r>
              <a:rPr lang="ru-RU" sz="1500" b="1">
                <a:solidFill>
                  <a:srgbClr val="002040"/>
                </a:solidFill>
              </a:rPr>
              <a:t> </a:t>
            </a:r>
            <a:endParaRPr lang="ru-RU" sz="1500">
              <a:solidFill>
                <a:srgbClr val="000000"/>
              </a:solidFill>
            </a:endParaRPr>
          </a:p>
        </p:txBody>
      </p:sp>
      <p:sp>
        <p:nvSpPr>
          <p:cNvPr id="217" name="CustomShape 13"/>
          <p:cNvSpPr/>
          <p:nvPr/>
        </p:nvSpPr>
        <p:spPr>
          <a:xfrm>
            <a:off x="2808288" y="4249738"/>
            <a:ext cx="1965325" cy="9302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8" name="CustomShape 14"/>
          <p:cNvSpPr/>
          <p:nvPr/>
        </p:nvSpPr>
        <p:spPr>
          <a:xfrm>
            <a:off x="7388225" y="650875"/>
            <a:ext cx="2111375" cy="12160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9" name="CustomShape 15"/>
          <p:cNvSpPr/>
          <p:nvPr/>
        </p:nvSpPr>
        <p:spPr>
          <a:xfrm>
            <a:off x="7848600" y="1801813"/>
            <a:ext cx="1579563" cy="9683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300" b="1">
                <a:solidFill>
                  <a:srgbClr val="002040"/>
                </a:solidFill>
              </a:rPr>
              <a:t>Создать рабочие места на каждые 3000 тыс. руб. гранта в год получения </a:t>
            </a:r>
            <a:endParaRPr lang="ru-RU" sz="1300">
              <a:solidFill>
                <a:srgbClr val="000000"/>
              </a:solidFill>
            </a:endParaRPr>
          </a:p>
        </p:txBody>
      </p:sp>
      <p:sp>
        <p:nvSpPr>
          <p:cNvPr id="220" name="CustomShape 16"/>
          <p:cNvSpPr/>
          <p:nvPr/>
        </p:nvSpPr>
        <p:spPr>
          <a:xfrm>
            <a:off x="7704138" y="3095625"/>
            <a:ext cx="2082800" cy="12922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spc="-1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ea typeface="Arial"/>
              </a:rPr>
              <a:t> </a:t>
            </a:r>
            <a:endParaRPr lang="ru-RU" sz="1500" spc="-1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spc="-1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221" name="CustomShape 17"/>
          <p:cNvSpPr/>
          <p:nvPr/>
        </p:nvSpPr>
        <p:spPr>
          <a:xfrm>
            <a:off x="5184775" y="863600"/>
            <a:ext cx="1866900" cy="2155825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FF0000"/>
              </a:gs>
              <a:gs pos="100000">
                <a:srgbClr val="FF7F00"/>
              </a:gs>
            </a:gsLst>
            <a:lin ang="10800000"/>
          </a:gradFill>
          <a:ln w="9360">
            <a:noFill/>
          </a:ln>
          <a:effectLst>
            <a:outerShdw dist="153244" dir="2700000">
              <a:srgbClr val="808080">
                <a:alpha val="51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algn="ctr"/>
            <a:r>
              <a:rPr lang="ru-RU" sz="1600" b="1">
                <a:solidFill>
                  <a:srgbClr val="FFFFFF"/>
                </a:solidFill>
              </a:rPr>
              <a:t>Грант  </a:t>
            </a:r>
            <a:endParaRPr lang="ru-RU" sz="1600">
              <a:solidFill>
                <a:srgbClr val="000000"/>
              </a:solidFill>
            </a:endParaRPr>
          </a:p>
          <a:p>
            <a:pPr algn="ctr"/>
            <a:r>
              <a:rPr lang="ru-RU" sz="1600" b="1">
                <a:solidFill>
                  <a:srgbClr val="FFFFFF"/>
                </a:solidFill>
              </a:rPr>
              <a:t>до 70 млн. руб., не более 60 % затрат</a:t>
            </a:r>
            <a:endParaRPr lang="ru-RU" sz="1600">
              <a:solidFill>
                <a:srgbClr val="000000"/>
              </a:solidFill>
            </a:endParaRPr>
          </a:p>
        </p:txBody>
      </p:sp>
      <p:sp>
        <p:nvSpPr>
          <p:cNvPr id="222" name="Line 18"/>
          <p:cNvSpPr/>
          <p:nvPr/>
        </p:nvSpPr>
        <p:spPr>
          <a:xfrm>
            <a:off x="2633663" y="3455988"/>
            <a:ext cx="436562" cy="0"/>
          </a:xfrm>
          <a:prstGeom prst="line">
            <a:avLst/>
          </a:prstGeom>
          <a:ln w="72000">
            <a:solidFill>
              <a:srgbClr val="00A8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3" name="Line 19"/>
          <p:cNvSpPr/>
          <p:nvPr/>
        </p:nvSpPr>
        <p:spPr>
          <a:xfrm flipV="1">
            <a:off x="2640013" y="2452688"/>
            <a:ext cx="358775" cy="204787"/>
          </a:xfrm>
          <a:prstGeom prst="line">
            <a:avLst/>
          </a:prstGeom>
          <a:ln w="72000">
            <a:solidFill>
              <a:srgbClr val="00A8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4" name="Line 20"/>
          <p:cNvSpPr/>
          <p:nvPr/>
        </p:nvSpPr>
        <p:spPr>
          <a:xfrm flipV="1">
            <a:off x="1584325" y="2016125"/>
            <a:ext cx="215900" cy="360363"/>
          </a:xfrm>
          <a:prstGeom prst="line">
            <a:avLst/>
          </a:prstGeom>
          <a:ln w="72000">
            <a:solidFill>
              <a:srgbClr val="00A8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5" name="Line 21"/>
          <p:cNvSpPr/>
          <p:nvPr/>
        </p:nvSpPr>
        <p:spPr>
          <a:xfrm>
            <a:off x="2303463" y="4535488"/>
            <a:ext cx="504825" cy="865187"/>
          </a:xfrm>
          <a:prstGeom prst="line">
            <a:avLst/>
          </a:prstGeom>
          <a:ln w="72000">
            <a:solidFill>
              <a:srgbClr val="00A8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6" name="Line 22"/>
          <p:cNvSpPr/>
          <p:nvPr/>
        </p:nvSpPr>
        <p:spPr>
          <a:xfrm>
            <a:off x="2519363" y="4248150"/>
            <a:ext cx="504825" cy="215900"/>
          </a:xfrm>
          <a:prstGeom prst="line">
            <a:avLst/>
          </a:prstGeom>
          <a:ln w="72000">
            <a:solidFill>
              <a:srgbClr val="00A8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7" name="Line 23"/>
          <p:cNvSpPr/>
          <p:nvPr/>
        </p:nvSpPr>
        <p:spPr>
          <a:xfrm>
            <a:off x="7127875" y="2160588"/>
            <a:ext cx="576263" cy="0"/>
          </a:xfrm>
          <a:prstGeom prst="line">
            <a:avLst/>
          </a:prstGeom>
          <a:ln w="72000">
            <a:solidFill>
              <a:srgbClr val="FF7F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8" name="Line 24"/>
          <p:cNvSpPr/>
          <p:nvPr/>
        </p:nvSpPr>
        <p:spPr>
          <a:xfrm>
            <a:off x="7127875" y="2808288"/>
            <a:ext cx="863600" cy="503237"/>
          </a:xfrm>
          <a:prstGeom prst="line">
            <a:avLst/>
          </a:prstGeom>
          <a:ln w="72000">
            <a:solidFill>
              <a:srgbClr val="FF7F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Line 25"/>
          <p:cNvSpPr/>
          <p:nvPr/>
        </p:nvSpPr>
        <p:spPr>
          <a:xfrm>
            <a:off x="7127875" y="1223963"/>
            <a:ext cx="576263" cy="0"/>
          </a:xfrm>
          <a:prstGeom prst="line">
            <a:avLst/>
          </a:prstGeom>
          <a:ln w="72000">
            <a:solidFill>
              <a:srgbClr val="FF7F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0" name="CustomShape 26"/>
          <p:cNvSpPr/>
          <p:nvPr/>
        </p:nvSpPr>
        <p:spPr>
          <a:xfrm>
            <a:off x="2333625" y="5472113"/>
            <a:ext cx="1622425" cy="1001712"/>
          </a:xfrm>
          <a:prstGeom prst="flowChartAlternateProcess">
            <a:avLst/>
          </a:prstGeom>
          <a:solidFill>
            <a:srgbClr val="DCE6F2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/>
            <a:r>
              <a:rPr lang="ru-RU" sz="1400" b="1">
                <a:solidFill>
                  <a:srgbClr val="002040"/>
                </a:solidFill>
              </a:rPr>
              <a:t>Отсутствует задолженность по налогам, сборам, взносам</a:t>
            </a: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231" name="CustomShape 27"/>
          <p:cNvSpPr/>
          <p:nvPr/>
        </p:nvSpPr>
        <p:spPr>
          <a:xfrm>
            <a:off x="1036638" y="938213"/>
            <a:ext cx="1622425" cy="1001712"/>
          </a:xfrm>
          <a:prstGeom prst="flowChartAlternateProcess">
            <a:avLst/>
          </a:prstGeom>
          <a:solidFill>
            <a:srgbClr val="DCE6F2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/>
            <a:r>
              <a:rPr lang="ru-RU" sz="1400" b="1">
                <a:solidFill>
                  <a:srgbClr val="002040"/>
                </a:solidFill>
              </a:rPr>
              <a:t>Имеет план по  развитию СПоК (Бизнес план)</a:t>
            </a: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232" name="CustomShape 28"/>
          <p:cNvSpPr/>
          <p:nvPr/>
        </p:nvSpPr>
        <p:spPr>
          <a:xfrm>
            <a:off x="4895850" y="3602038"/>
            <a:ext cx="1504950" cy="930275"/>
          </a:xfrm>
          <a:prstGeom prst="flowChartAlternateProcess">
            <a:avLst/>
          </a:prstGeom>
          <a:solidFill>
            <a:srgbClr val="FF7F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300" b="1">
                <a:solidFill>
                  <a:srgbClr val="000000"/>
                </a:solidFill>
              </a:rPr>
              <a:t>Обеспечивать прирост объема реализации </a:t>
            </a:r>
            <a:endParaRPr lang="ru-RU" sz="1300">
              <a:solidFill>
                <a:srgbClr val="000000"/>
              </a:solidFill>
            </a:endParaRPr>
          </a:p>
        </p:txBody>
      </p:sp>
      <p:sp>
        <p:nvSpPr>
          <p:cNvPr id="233" name="CustomShape 29"/>
          <p:cNvSpPr/>
          <p:nvPr/>
        </p:nvSpPr>
        <p:spPr>
          <a:xfrm>
            <a:off x="6554788" y="3602038"/>
            <a:ext cx="1433512" cy="930275"/>
          </a:xfrm>
          <a:prstGeom prst="flowChartAlternateProcess">
            <a:avLst/>
          </a:prstGeom>
          <a:solidFill>
            <a:srgbClr val="FF7F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300" b="1">
                <a:solidFill>
                  <a:srgbClr val="000000"/>
                </a:solidFill>
              </a:rPr>
              <a:t>Использовать в течение 24 месяцев</a:t>
            </a:r>
            <a:endParaRPr lang="ru-RU" sz="1300">
              <a:solidFill>
                <a:srgbClr val="000000"/>
              </a:solidFill>
            </a:endParaRPr>
          </a:p>
        </p:txBody>
      </p:sp>
      <p:sp>
        <p:nvSpPr>
          <p:cNvPr id="234" name="Line 30"/>
          <p:cNvSpPr/>
          <p:nvPr/>
        </p:nvSpPr>
        <p:spPr>
          <a:xfrm>
            <a:off x="6696075" y="3095625"/>
            <a:ext cx="576263" cy="504825"/>
          </a:xfrm>
          <a:prstGeom prst="line">
            <a:avLst/>
          </a:prstGeom>
          <a:ln w="72000">
            <a:solidFill>
              <a:srgbClr val="FF7F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5" name="Line 31"/>
          <p:cNvSpPr/>
          <p:nvPr/>
        </p:nvSpPr>
        <p:spPr>
          <a:xfrm>
            <a:off x="5903913" y="3095625"/>
            <a:ext cx="0" cy="504825"/>
          </a:xfrm>
          <a:prstGeom prst="line">
            <a:avLst/>
          </a:prstGeom>
          <a:ln w="72000">
            <a:solidFill>
              <a:srgbClr val="FF7F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6" name="CustomShape 32"/>
          <p:cNvSpPr/>
          <p:nvPr/>
        </p:nvSpPr>
        <p:spPr>
          <a:xfrm>
            <a:off x="144463" y="5327650"/>
            <a:ext cx="2071687" cy="1341438"/>
          </a:xfrm>
          <a:prstGeom prst="flowChartAlternateProcess">
            <a:avLst/>
          </a:prstGeom>
          <a:solidFill>
            <a:srgbClr val="DCE6F2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/>
            <a:r>
              <a:rPr lang="ru-RU" sz="1400" b="1">
                <a:solidFill>
                  <a:srgbClr val="002040"/>
                </a:solidFill>
              </a:rPr>
              <a:t>Включить в неделимый фонд имущество приобретаемое с использованием гранта</a:t>
            </a: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237" name="Line 33"/>
          <p:cNvSpPr/>
          <p:nvPr/>
        </p:nvSpPr>
        <p:spPr>
          <a:xfrm>
            <a:off x="1152525" y="4464050"/>
            <a:ext cx="0" cy="863600"/>
          </a:xfrm>
          <a:prstGeom prst="line">
            <a:avLst/>
          </a:prstGeom>
          <a:ln w="72000">
            <a:solidFill>
              <a:srgbClr val="00A8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CustomShape 1"/>
          <p:cNvSpPr/>
          <p:nvPr/>
        </p:nvSpPr>
        <p:spPr>
          <a:xfrm>
            <a:off x="8243888" y="5589588"/>
            <a:ext cx="1649412" cy="420687"/>
          </a:xfrm>
          <a:prstGeom prst="roundRect">
            <a:avLst>
              <a:gd name="adj" fmla="val 16667"/>
            </a:avLst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9" name="CustomShape 2"/>
          <p:cNvSpPr/>
          <p:nvPr/>
        </p:nvSpPr>
        <p:spPr>
          <a:xfrm>
            <a:off x="9463088" y="6451600"/>
            <a:ext cx="382587" cy="352425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defRPr/>
            </a:pPr>
            <a:r>
              <a:rPr lang="ru-RU" sz="1600">
                <a:solidFill>
                  <a:srgbClr val="005828"/>
                </a:solidFill>
                <a:latin typeface="Calibri" pitchFamily="34" charset="0"/>
              </a:rPr>
              <a:t>2</a:t>
            </a:r>
            <a:endParaRPr lang="ru-RU" sz="1600">
              <a:solidFill>
                <a:srgbClr val="000000"/>
              </a:solidFill>
            </a:endParaRPr>
          </a:p>
        </p:txBody>
      </p:sp>
      <p:sp>
        <p:nvSpPr>
          <p:cNvPr id="240" name="CustomShape 3"/>
          <p:cNvSpPr/>
          <p:nvPr/>
        </p:nvSpPr>
        <p:spPr>
          <a:xfrm>
            <a:off x="415925" y="-3175"/>
            <a:ext cx="9493250" cy="714375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ru-RU" sz="2000" b="1" i="1">
                <a:solidFill>
                  <a:srgbClr val="FFFFFF"/>
                </a:solidFill>
              </a:rPr>
              <a:t>Грант «Агростартап»</a:t>
            </a: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241" name="CustomShape 4"/>
          <p:cNvSpPr/>
          <p:nvPr/>
        </p:nvSpPr>
        <p:spPr>
          <a:xfrm>
            <a:off x="200025" y="2276475"/>
            <a:ext cx="2459038" cy="2079625"/>
          </a:xfrm>
          <a:prstGeom prst="flowChartAlternateProcess">
            <a:avLst/>
          </a:prstGeom>
          <a:solidFill>
            <a:srgbClr val="00A8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/>
            <a:r>
              <a:rPr lang="ru-RU" sz="1400" b="1">
                <a:solidFill>
                  <a:srgbClr val="FFFFFF"/>
                </a:solidFill>
              </a:rPr>
              <a:t>Получатель гранта - КФХ зарегистрировано в текущем финансовом году, или гражданин РФ, обязующийся зарегистрировать КФХ в течение не более 15 календарных дней</a:t>
            </a: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242" name="CustomShape 5"/>
          <p:cNvSpPr/>
          <p:nvPr/>
        </p:nvSpPr>
        <p:spPr>
          <a:xfrm>
            <a:off x="4775200" y="4319588"/>
            <a:ext cx="3286125" cy="2535237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 w="9360">
            <a:solidFill>
              <a:srgbClr val="376092"/>
            </a:solidFill>
            <a:miter/>
          </a:ln>
          <a:effectLst>
            <a:outerShdw dist="161899" dir="27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marL="284163" indent="-276225">
              <a:buClr>
                <a:srgbClr val="002060"/>
              </a:buClr>
              <a:buFont typeface="Arial" charset="0"/>
              <a:buChar char="•"/>
            </a:pPr>
            <a:r>
              <a:rPr lang="ru-RU" sz="1400" u="sng">
                <a:solidFill>
                  <a:srgbClr val="002060"/>
                </a:solidFill>
              </a:rPr>
              <a:t>ЦЕЛИ ИСПОЛЬЗОВАНИЯ:</a:t>
            </a:r>
            <a:endParaRPr lang="ru-RU" sz="1400">
              <a:solidFill>
                <a:srgbClr val="000000"/>
              </a:solidFill>
            </a:endParaRPr>
          </a:p>
          <a:p>
            <a:pPr marL="284163" indent="-276225">
              <a:buClr>
                <a:srgbClr val="002060"/>
              </a:buClr>
              <a:buFont typeface="Arial" charset="0"/>
              <a:buChar char="•"/>
            </a:pPr>
            <a:r>
              <a:rPr lang="ru-RU" sz="1200">
                <a:solidFill>
                  <a:srgbClr val="002060"/>
                </a:solidFill>
              </a:rPr>
              <a:t>Приобретение земельных участков;</a:t>
            </a:r>
            <a:endParaRPr lang="ru-RU" sz="1200">
              <a:solidFill>
                <a:srgbClr val="000000"/>
              </a:solidFill>
            </a:endParaRPr>
          </a:p>
          <a:p>
            <a:pPr marL="284163" indent="-276225">
              <a:buClr>
                <a:srgbClr val="002060"/>
              </a:buClr>
              <a:buFont typeface="Arial" charset="0"/>
              <a:buChar char="•"/>
            </a:pPr>
            <a:r>
              <a:rPr lang="ru-RU" sz="1200">
                <a:solidFill>
                  <a:srgbClr val="002060"/>
                </a:solidFill>
              </a:rPr>
              <a:t>Разработка проектной документации;</a:t>
            </a:r>
            <a:endParaRPr lang="ru-RU" sz="1200">
              <a:solidFill>
                <a:srgbClr val="000000"/>
              </a:solidFill>
            </a:endParaRPr>
          </a:p>
          <a:p>
            <a:pPr marL="284163" indent="-276225">
              <a:buClr>
                <a:srgbClr val="002060"/>
              </a:buClr>
              <a:buFont typeface="Arial" charset="0"/>
              <a:buChar char="•"/>
            </a:pPr>
            <a:r>
              <a:rPr lang="ru-RU" sz="1200">
                <a:solidFill>
                  <a:srgbClr val="002060"/>
                </a:solidFill>
              </a:rPr>
              <a:t>Приобретение, строительство, ремонт, модернизация производственных зданий;</a:t>
            </a:r>
            <a:endParaRPr lang="ru-RU" sz="1200">
              <a:solidFill>
                <a:srgbClr val="000000"/>
              </a:solidFill>
            </a:endParaRPr>
          </a:p>
          <a:p>
            <a:pPr marL="284163" indent="-276225">
              <a:buClr>
                <a:srgbClr val="002060"/>
              </a:buClr>
              <a:buFont typeface="Arial" charset="0"/>
              <a:buChar char="•"/>
            </a:pPr>
            <a:r>
              <a:rPr lang="ru-RU" sz="1200">
                <a:solidFill>
                  <a:srgbClr val="002060"/>
                </a:solidFill>
              </a:rPr>
              <a:t>Подключение производственных зданий к инженерным сетям;</a:t>
            </a:r>
            <a:endParaRPr lang="ru-RU" sz="1200">
              <a:solidFill>
                <a:srgbClr val="000000"/>
              </a:solidFill>
            </a:endParaRPr>
          </a:p>
          <a:p>
            <a:pPr marL="284163" indent="-276225">
              <a:buClr>
                <a:srgbClr val="002060"/>
              </a:buClr>
              <a:buFont typeface="Arial" charset="0"/>
              <a:buChar char="•"/>
            </a:pPr>
            <a:r>
              <a:rPr lang="ru-RU" sz="1200">
                <a:solidFill>
                  <a:srgbClr val="002060"/>
                </a:solidFill>
              </a:rPr>
              <a:t>Приобретение с/х животных (кроме свиней), в т.ч. птицы;</a:t>
            </a:r>
            <a:endParaRPr lang="ru-RU" sz="1200">
              <a:solidFill>
                <a:srgbClr val="000000"/>
              </a:solidFill>
            </a:endParaRPr>
          </a:p>
          <a:p>
            <a:pPr marL="284163" indent="-276225">
              <a:buClr>
                <a:srgbClr val="002060"/>
              </a:buClr>
              <a:buFont typeface="Arial" charset="0"/>
              <a:buChar char="•"/>
            </a:pPr>
            <a:r>
              <a:rPr lang="ru-RU" sz="1200">
                <a:solidFill>
                  <a:srgbClr val="002060"/>
                </a:solidFill>
              </a:rPr>
              <a:t>Приобретение с/х техники;</a:t>
            </a:r>
            <a:endParaRPr lang="ru-RU" sz="1200">
              <a:solidFill>
                <a:srgbClr val="000000"/>
              </a:solidFill>
            </a:endParaRPr>
          </a:p>
          <a:p>
            <a:pPr marL="284163" indent="-276225">
              <a:buClr>
                <a:srgbClr val="002060"/>
              </a:buClr>
              <a:buFont typeface="Arial" charset="0"/>
              <a:buChar char="•"/>
            </a:pPr>
            <a:r>
              <a:rPr lang="ru-RU" sz="1200">
                <a:solidFill>
                  <a:srgbClr val="002060"/>
                </a:solidFill>
              </a:rPr>
              <a:t>Приобретение посадочного материала для закладки многолетних насаждений</a:t>
            </a:r>
            <a:endParaRPr lang="ru-RU" sz="1200">
              <a:solidFill>
                <a:srgbClr val="000000"/>
              </a:solidFill>
            </a:endParaRPr>
          </a:p>
          <a:p>
            <a:pPr marL="284163" indent="-276225"/>
            <a:endParaRPr lang="ru-RU" sz="1200">
              <a:solidFill>
                <a:srgbClr val="000000"/>
              </a:solidFill>
            </a:endParaRPr>
          </a:p>
        </p:txBody>
      </p:sp>
      <p:sp>
        <p:nvSpPr>
          <p:cNvPr id="243" name="CustomShape 6"/>
          <p:cNvSpPr/>
          <p:nvPr/>
        </p:nvSpPr>
        <p:spPr>
          <a:xfrm>
            <a:off x="2911475" y="1223963"/>
            <a:ext cx="1620838" cy="1000125"/>
          </a:xfrm>
          <a:prstGeom prst="flowChartAlternateProcess">
            <a:avLst/>
          </a:prstGeom>
          <a:solidFill>
            <a:srgbClr val="DCE6F2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/>
            <a:r>
              <a:rPr lang="ru-RU" sz="1400" b="1">
                <a:solidFill>
                  <a:srgbClr val="002040"/>
                </a:solidFill>
              </a:rPr>
              <a:t>Не осуществлял деятельность последние </a:t>
            </a:r>
            <a:endParaRPr lang="ru-RU" sz="1400">
              <a:solidFill>
                <a:srgbClr val="000000"/>
              </a:solidFill>
            </a:endParaRPr>
          </a:p>
          <a:p>
            <a:pPr algn="ctr"/>
            <a:r>
              <a:rPr lang="ru-RU" sz="1400" b="1">
                <a:solidFill>
                  <a:srgbClr val="002040"/>
                </a:solidFill>
              </a:rPr>
              <a:t>3 года как ИП</a:t>
            </a: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244" name="CustomShape 7"/>
          <p:cNvSpPr/>
          <p:nvPr/>
        </p:nvSpPr>
        <p:spPr>
          <a:xfrm>
            <a:off x="3081338" y="3716338"/>
            <a:ext cx="1570037" cy="1512887"/>
          </a:xfrm>
          <a:prstGeom prst="flowChartAlternateProcess">
            <a:avLst/>
          </a:prstGeom>
          <a:solidFill>
            <a:srgbClr val="DCE6F2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400" b="1">
                <a:solidFill>
                  <a:srgbClr val="000000"/>
                </a:solidFill>
              </a:rPr>
              <a:t>Имеет с/х образование или стаж в с/х или ведение ЛПХ</a:t>
            </a: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245" name="CustomShape 8"/>
          <p:cNvSpPr/>
          <p:nvPr/>
        </p:nvSpPr>
        <p:spPr>
          <a:xfrm>
            <a:off x="3079750" y="2616200"/>
            <a:ext cx="1604963" cy="928688"/>
          </a:xfrm>
          <a:prstGeom prst="flowChartAlternateProcess">
            <a:avLst/>
          </a:prstGeom>
          <a:solidFill>
            <a:srgbClr val="DCE6F2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6" name="CustomShape 9"/>
          <p:cNvSpPr/>
          <p:nvPr/>
        </p:nvSpPr>
        <p:spPr>
          <a:xfrm>
            <a:off x="7850188" y="792163"/>
            <a:ext cx="1639887" cy="928687"/>
          </a:xfrm>
          <a:prstGeom prst="flowChartAlternateProcess">
            <a:avLst/>
          </a:prstGeom>
          <a:solidFill>
            <a:srgbClr val="FF7F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200" b="1">
                <a:solidFill>
                  <a:srgbClr val="000000"/>
                </a:solidFill>
              </a:rPr>
              <a:t>Осуществлять</a:t>
            </a:r>
            <a:r>
              <a:rPr lang="ru-RU" sz="1300" b="1">
                <a:solidFill>
                  <a:srgbClr val="000000"/>
                </a:solidFill>
              </a:rPr>
              <a:t> деятельность КФХ не менее</a:t>
            </a:r>
            <a:endParaRPr lang="ru-RU" sz="1300">
              <a:solidFill>
                <a:srgbClr val="000000"/>
              </a:solidFill>
            </a:endParaRPr>
          </a:p>
          <a:p>
            <a:pPr algn="ctr"/>
            <a:r>
              <a:rPr lang="ru-RU" sz="1300" b="1">
                <a:solidFill>
                  <a:srgbClr val="000000"/>
                </a:solidFill>
              </a:rPr>
              <a:t> 5 лет  </a:t>
            </a:r>
            <a:endParaRPr lang="ru-RU" sz="1300">
              <a:solidFill>
                <a:srgbClr val="000000"/>
              </a:solidFill>
            </a:endParaRPr>
          </a:p>
        </p:txBody>
      </p:sp>
      <p:sp>
        <p:nvSpPr>
          <p:cNvPr id="247" name="CustomShape 10"/>
          <p:cNvSpPr/>
          <p:nvPr/>
        </p:nvSpPr>
        <p:spPr>
          <a:xfrm>
            <a:off x="7848600" y="1801813"/>
            <a:ext cx="1724025" cy="1219200"/>
          </a:xfrm>
          <a:prstGeom prst="flowChartAlternateProcess">
            <a:avLst/>
          </a:prstGeom>
          <a:solidFill>
            <a:srgbClr val="FF7F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11"/>
          <p:cNvSpPr/>
          <p:nvPr/>
        </p:nvSpPr>
        <p:spPr>
          <a:xfrm>
            <a:off x="6537325" y="3357563"/>
            <a:ext cx="1363663" cy="863600"/>
          </a:xfrm>
          <a:prstGeom prst="flowChartAlternateProcess">
            <a:avLst/>
          </a:prstGeom>
          <a:solidFill>
            <a:srgbClr val="FF7F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200" b="1">
                <a:solidFill>
                  <a:srgbClr val="000000"/>
                </a:solidFill>
              </a:rPr>
              <a:t>Не менее 10% собственные средства</a:t>
            </a:r>
            <a:endParaRPr lang="ru-RU" sz="1200">
              <a:solidFill>
                <a:srgbClr val="000000"/>
              </a:solidFill>
            </a:endParaRPr>
          </a:p>
        </p:txBody>
      </p:sp>
      <p:sp>
        <p:nvSpPr>
          <p:cNvPr id="249" name="CustomShape 12"/>
          <p:cNvSpPr/>
          <p:nvPr/>
        </p:nvSpPr>
        <p:spPr>
          <a:xfrm>
            <a:off x="2879725" y="2616200"/>
            <a:ext cx="2084388" cy="105251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400" b="1">
                <a:solidFill>
                  <a:srgbClr val="002040"/>
                </a:solidFill>
              </a:rPr>
              <a:t>Постоянно </a:t>
            </a:r>
            <a:endParaRPr lang="ru-RU" sz="1400">
              <a:solidFill>
                <a:srgbClr val="000000"/>
              </a:solidFill>
            </a:endParaRPr>
          </a:p>
          <a:p>
            <a:pPr algn="ctr"/>
            <a:r>
              <a:rPr lang="ru-RU" sz="1400" b="1">
                <a:solidFill>
                  <a:srgbClr val="002040"/>
                </a:solidFill>
              </a:rPr>
              <a:t>проживает в сельской</a:t>
            </a:r>
            <a:endParaRPr lang="ru-RU" sz="1400">
              <a:solidFill>
                <a:srgbClr val="000000"/>
              </a:solidFill>
            </a:endParaRPr>
          </a:p>
          <a:p>
            <a:pPr algn="ctr"/>
            <a:r>
              <a:rPr lang="ru-RU" sz="1400" b="1">
                <a:solidFill>
                  <a:srgbClr val="002040"/>
                </a:solidFill>
              </a:rPr>
              <a:t> местности</a:t>
            </a:r>
            <a:r>
              <a:rPr lang="ru-RU" sz="1500" b="1">
                <a:solidFill>
                  <a:srgbClr val="002040"/>
                </a:solidFill>
              </a:rPr>
              <a:t> </a:t>
            </a:r>
            <a:endParaRPr lang="ru-RU" sz="1500">
              <a:solidFill>
                <a:srgbClr val="000000"/>
              </a:solidFill>
            </a:endParaRPr>
          </a:p>
        </p:txBody>
      </p:sp>
      <p:sp>
        <p:nvSpPr>
          <p:cNvPr id="250" name="CustomShape 13"/>
          <p:cNvSpPr/>
          <p:nvPr/>
        </p:nvSpPr>
        <p:spPr>
          <a:xfrm>
            <a:off x="2792413" y="4221163"/>
            <a:ext cx="1963737" cy="92868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14"/>
          <p:cNvSpPr/>
          <p:nvPr/>
        </p:nvSpPr>
        <p:spPr>
          <a:xfrm>
            <a:off x="7388225" y="650875"/>
            <a:ext cx="2109788" cy="12160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15"/>
          <p:cNvSpPr/>
          <p:nvPr/>
        </p:nvSpPr>
        <p:spPr>
          <a:xfrm>
            <a:off x="7848600" y="1868488"/>
            <a:ext cx="1724025" cy="10096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300" b="1">
                <a:solidFill>
                  <a:srgbClr val="002040"/>
                </a:solidFill>
              </a:rPr>
              <a:t>Создать не менее 2 рабочих мест, если сумма гранта 2 млн.руб. или более  </a:t>
            </a:r>
            <a:endParaRPr lang="ru-RU" sz="1300">
              <a:solidFill>
                <a:srgbClr val="000000"/>
              </a:solidFill>
            </a:endParaRPr>
          </a:p>
        </p:txBody>
      </p:sp>
      <p:sp>
        <p:nvSpPr>
          <p:cNvPr id="253" name="CustomShape 16"/>
          <p:cNvSpPr/>
          <p:nvPr/>
        </p:nvSpPr>
        <p:spPr>
          <a:xfrm>
            <a:off x="7704138" y="3095625"/>
            <a:ext cx="2082800" cy="12906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spc="-1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ea typeface="Arial"/>
              </a:rPr>
              <a:t> </a:t>
            </a:r>
            <a:endParaRPr lang="ru-RU" sz="1500" spc="-1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spc="-1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254" name="CustomShape 17"/>
          <p:cNvSpPr/>
          <p:nvPr/>
        </p:nvSpPr>
        <p:spPr>
          <a:xfrm>
            <a:off x="4967288" y="792163"/>
            <a:ext cx="2159000" cy="2301875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FF0000"/>
              </a:gs>
              <a:gs pos="100000">
                <a:srgbClr val="FF7F00"/>
              </a:gs>
            </a:gsLst>
            <a:lin ang="10800000"/>
          </a:gradFill>
          <a:ln w="9360">
            <a:noFill/>
          </a:ln>
          <a:effectLst>
            <a:outerShdw dist="153244" dir="2700000">
              <a:srgbClr val="808080">
                <a:alpha val="51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algn="ctr"/>
            <a:r>
              <a:rPr lang="ru-RU" sz="1400" b="1">
                <a:solidFill>
                  <a:srgbClr val="FFFFFF"/>
                </a:solidFill>
              </a:rPr>
              <a:t>Грант </a:t>
            </a:r>
            <a:endParaRPr lang="ru-RU" sz="1400">
              <a:solidFill>
                <a:srgbClr val="000000"/>
              </a:solidFill>
            </a:endParaRPr>
          </a:p>
          <a:p>
            <a:pPr algn="ctr"/>
            <a:r>
              <a:rPr lang="ru-RU" sz="1400" b="1">
                <a:solidFill>
                  <a:srgbClr val="FFFFFF"/>
                </a:solidFill>
              </a:rPr>
              <a:t>«Агростартап»:  </a:t>
            </a:r>
            <a:endParaRPr lang="ru-RU" sz="1400">
              <a:solidFill>
                <a:srgbClr val="000000"/>
              </a:solidFill>
            </a:endParaRPr>
          </a:p>
          <a:p>
            <a:pPr algn="ctr"/>
            <a:r>
              <a:rPr lang="ru-RU" sz="1400" b="1">
                <a:solidFill>
                  <a:srgbClr val="FFFFFF"/>
                </a:solidFill>
              </a:rPr>
              <a:t>-до 3 млн.руб. на развитие КФХ;</a:t>
            </a:r>
            <a:endParaRPr lang="ru-RU" sz="1400">
              <a:solidFill>
                <a:srgbClr val="000000"/>
              </a:solidFill>
            </a:endParaRPr>
          </a:p>
          <a:p>
            <a:pPr algn="ctr"/>
            <a:r>
              <a:rPr lang="ru-RU" sz="1400" b="1">
                <a:solidFill>
                  <a:srgbClr val="FFFFFF"/>
                </a:solidFill>
              </a:rPr>
              <a:t>-до 4 млн. руб. с использованием части гранта </a:t>
            </a:r>
            <a:endParaRPr lang="ru-RU" sz="1400">
              <a:solidFill>
                <a:srgbClr val="000000"/>
              </a:solidFill>
            </a:endParaRPr>
          </a:p>
          <a:p>
            <a:pPr algn="ctr"/>
            <a:r>
              <a:rPr lang="ru-RU" sz="1400" b="1">
                <a:solidFill>
                  <a:srgbClr val="FFFFFF"/>
                </a:solidFill>
              </a:rPr>
              <a:t>на цели формирования неделимого фонда СПоК</a:t>
            </a: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255" name="Line 18"/>
          <p:cNvSpPr/>
          <p:nvPr/>
        </p:nvSpPr>
        <p:spPr>
          <a:xfrm>
            <a:off x="2633663" y="3095625"/>
            <a:ext cx="436562" cy="0"/>
          </a:xfrm>
          <a:prstGeom prst="line">
            <a:avLst/>
          </a:prstGeom>
          <a:ln w="72000">
            <a:solidFill>
              <a:srgbClr val="00A8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Line 19"/>
          <p:cNvSpPr/>
          <p:nvPr/>
        </p:nvSpPr>
        <p:spPr>
          <a:xfrm flipV="1">
            <a:off x="2447925" y="2160588"/>
            <a:ext cx="431800" cy="292100"/>
          </a:xfrm>
          <a:prstGeom prst="line">
            <a:avLst/>
          </a:prstGeom>
          <a:ln w="72000">
            <a:solidFill>
              <a:srgbClr val="00A8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Line 20"/>
          <p:cNvSpPr/>
          <p:nvPr/>
        </p:nvSpPr>
        <p:spPr>
          <a:xfrm flipV="1">
            <a:off x="1584325" y="1871663"/>
            <a:ext cx="215900" cy="617537"/>
          </a:xfrm>
          <a:prstGeom prst="line">
            <a:avLst/>
          </a:prstGeom>
          <a:ln w="72000">
            <a:solidFill>
              <a:srgbClr val="00A8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Line 21"/>
          <p:cNvSpPr/>
          <p:nvPr/>
        </p:nvSpPr>
        <p:spPr>
          <a:xfrm>
            <a:off x="1800225" y="4464050"/>
            <a:ext cx="287338" cy="431800"/>
          </a:xfrm>
          <a:prstGeom prst="line">
            <a:avLst/>
          </a:prstGeom>
          <a:ln w="72000">
            <a:solidFill>
              <a:srgbClr val="00A8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Line 22"/>
          <p:cNvSpPr/>
          <p:nvPr/>
        </p:nvSpPr>
        <p:spPr>
          <a:xfrm>
            <a:off x="2663825" y="3889375"/>
            <a:ext cx="466725" cy="360363"/>
          </a:xfrm>
          <a:prstGeom prst="line">
            <a:avLst/>
          </a:prstGeom>
          <a:ln w="72000">
            <a:solidFill>
              <a:srgbClr val="00A8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0" name="Line 23"/>
          <p:cNvSpPr/>
          <p:nvPr/>
        </p:nvSpPr>
        <p:spPr>
          <a:xfrm>
            <a:off x="7127875" y="2232025"/>
            <a:ext cx="647700" cy="0"/>
          </a:xfrm>
          <a:prstGeom prst="line">
            <a:avLst/>
          </a:prstGeom>
          <a:ln w="72000">
            <a:solidFill>
              <a:srgbClr val="FF7F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1" name="Line 24"/>
          <p:cNvSpPr/>
          <p:nvPr/>
        </p:nvSpPr>
        <p:spPr>
          <a:xfrm>
            <a:off x="7127875" y="2808288"/>
            <a:ext cx="936625" cy="503237"/>
          </a:xfrm>
          <a:prstGeom prst="line">
            <a:avLst/>
          </a:prstGeom>
          <a:ln w="72000">
            <a:solidFill>
              <a:srgbClr val="FF7F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2" name="Line 25"/>
          <p:cNvSpPr/>
          <p:nvPr/>
        </p:nvSpPr>
        <p:spPr>
          <a:xfrm>
            <a:off x="7127875" y="1223963"/>
            <a:ext cx="647700" cy="0"/>
          </a:xfrm>
          <a:prstGeom prst="line">
            <a:avLst/>
          </a:prstGeom>
          <a:ln w="72000">
            <a:solidFill>
              <a:srgbClr val="FF7F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3" name="CustomShape 26"/>
          <p:cNvSpPr/>
          <p:nvPr/>
        </p:nvSpPr>
        <p:spPr>
          <a:xfrm>
            <a:off x="1281113" y="4941888"/>
            <a:ext cx="1800225" cy="1150937"/>
          </a:xfrm>
          <a:prstGeom prst="flowChartAlternateProcess">
            <a:avLst/>
          </a:prstGeom>
          <a:solidFill>
            <a:srgbClr val="DCE6F2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/>
            <a:r>
              <a:rPr lang="ru-RU" sz="1400" b="1">
                <a:solidFill>
                  <a:srgbClr val="002040"/>
                </a:solidFill>
              </a:rPr>
              <a:t>Отсутствует задолженность по налогам, сборам, взносам</a:t>
            </a: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264" name="CustomShape 27"/>
          <p:cNvSpPr/>
          <p:nvPr/>
        </p:nvSpPr>
        <p:spPr>
          <a:xfrm>
            <a:off x="1008063" y="723900"/>
            <a:ext cx="1620837" cy="1000125"/>
          </a:xfrm>
          <a:prstGeom prst="flowChartAlternateProcess">
            <a:avLst/>
          </a:prstGeom>
          <a:solidFill>
            <a:srgbClr val="DCE6F2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/>
            <a:r>
              <a:rPr lang="ru-RU" sz="1400" b="1">
                <a:solidFill>
                  <a:srgbClr val="002040"/>
                </a:solidFill>
              </a:rPr>
              <a:t>Имеет проект создания и развития КФХ (Бизнес план)</a:t>
            </a: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265" name="CustomShape 28"/>
          <p:cNvSpPr/>
          <p:nvPr/>
        </p:nvSpPr>
        <p:spPr>
          <a:xfrm>
            <a:off x="8139113" y="3168650"/>
            <a:ext cx="1504950" cy="2420938"/>
          </a:xfrm>
          <a:prstGeom prst="flowChartAlternateProcess">
            <a:avLst/>
          </a:prstGeom>
          <a:solidFill>
            <a:srgbClr val="FF7F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300" b="1">
                <a:solidFill>
                  <a:srgbClr val="000000"/>
                </a:solidFill>
              </a:rPr>
              <a:t>Сохранение членства в СпоК в течение не менее 5 лет, если часть гранта направлена в неделимый фонд СПоК</a:t>
            </a:r>
            <a:endParaRPr lang="ru-RU" sz="1300">
              <a:solidFill>
                <a:srgbClr val="000000"/>
              </a:solidFill>
            </a:endParaRPr>
          </a:p>
        </p:txBody>
      </p:sp>
      <p:sp>
        <p:nvSpPr>
          <p:cNvPr id="266" name="CustomShape 29"/>
          <p:cNvSpPr/>
          <p:nvPr/>
        </p:nvSpPr>
        <p:spPr>
          <a:xfrm>
            <a:off x="4972050" y="3455988"/>
            <a:ext cx="1431925" cy="717550"/>
          </a:xfrm>
          <a:prstGeom prst="flowChartAlternateProcess">
            <a:avLst/>
          </a:prstGeom>
          <a:solidFill>
            <a:srgbClr val="FF7F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300" b="1">
                <a:solidFill>
                  <a:srgbClr val="000000"/>
                </a:solidFill>
              </a:rPr>
              <a:t>Использовать в течение 18 месяцев</a:t>
            </a:r>
            <a:endParaRPr lang="ru-RU" sz="1300">
              <a:solidFill>
                <a:srgbClr val="000000"/>
              </a:solidFill>
            </a:endParaRPr>
          </a:p>
        </p:txBody>
      </p:sp>
      <p:sp>
        <p:nvSpPr>
          <p:cNvPr id="267" name="Line 30"/>
          <p:cNvSpPr/>
          <p:nvPr/>
        </p:nvSpPr>
        <p:spPr>
          <a:xfrm>
            <a:off x="6767513" y="3095625"/>
            <a:ext cx="360362" cy="288925"/>
          </a:xfrm>
          <a:prstGeom prst="line">
            <a:avLst/>
          </a:prstGeom>
          <a:ln w="72000">
            <a:solidFill>
              <a:srgbClr val="FF7F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8" name="Line 31"/>
          <p:cNvSpPr/>
          <p:nvPr/>
        </p:nvSpPr>
        <p:spPr>
          <a:xfrm>
            <a:off x="5759450" y="3095625"/>
            <a:ext cx="1588" cy="360363"/>
          </a:xfrm>
          <a:prstGeom prst="line">
            <a:avLst/>
          </a:prstGeom>
          <a:ln w="72000">
            <a:solidFill>
              <a:srgbClr val="FF7F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CustomShape 2"/>
          <p:cNvSpPr/>
          <p:nvPr/>
        </p:nvSpPr>
        <p:spPr>
          <a:xfrm>
            <a:off x="9463088" y="6451600"/>
            <a:ext cx="384175" cy="354013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defRPr/>
            </a:pPr>
            <a:r>
              <a:rPr lang="ru-RU" sz="1600">
                <a:solidFill>
                  <a:srgbClr val="005828"/>
                </a:solidFill>
                <a:latin typeface="Calibri" pitchFamily="34" charset="0"/>
              </a:rPr>
              <a:t>3</a:t>
            </a:r>
            <a:endParaRPr lang="ru-RU" sz="1600">
              <a:solidFill>
                <a:srgbClr val="000000"/>
              </a:solidFill>
            </a:endParaRPr>
          </a:p>
        </p:txBody>
      </p:sp>
      <p:sp>
        <p:nvSpPr>
          <p:cNvPr id="207" name="CustomShape 3"/>
          <p:cNvSpPr/>
          <p:nvPr/>
        </p:nvSpPr>
        <p:spPr>
          <a:xfrm>
            <a:off x="411163" y="0"/>
            <a:ext cx="9494837" cy="715963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ru-RU" sz="2000" b="1" i="1">
                <a:solidFill>
                  <a:srgbClr val="FFFFFF"/>
                </a:solidFill>
              </a:rPr>
              <a:t>Субсидии на возмещение части затрат СПоК </a:t>
            </a: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208" name="CustomShape 4"/>
          <p:cNvSpPr/>
          <p:nvPr/>
        </p:nvSpPr>
        <p:spPr>
          <a:xfrm>
            <a:off x="273050" y="2133600"/>
            <a:ext cx="2735263" cy="1512888"/>
          </a:xfrm>
          <a:prstGeom prst="flowChartAlternateProcess">
            <a:avLst/>
          </a:prstGeom>
          <a:solidFill>
            <a:srgbClr val="00A8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/>
            <a:r>
              <a:rPr lang="ru-RU" sz="1400" b="1">
                <a:solidFill>
                  <a:srgbClr val="FFFFFF"/>
                </a:solidFill>
              </a:rPr>
              <a:t>СПоК – осуществляет деятельность на территории Курганской области, объединяющий не менее 5 ЛПХ и (или) 3 иных сельхоз</a:t>
            </a:r>
          </a:p>
          <a:p>
            <a:pPr algn="ctr"/>
            <a:r>
              <a:rPr lang="ru-RU" sz="1400" b="1">
                <a:solidFill>
                  <a:srgbClr val="FFFFFF"/>
                </a:solidFill>
              </a:rPr>
              <a:t>товаропроизводителей</a:t>
            </a: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210" name="CustomShape 6"/>
          <p:cNvSpPr/>
          <p:nvPr/>
        </p:nvSpPr>
        <p:spPr>
          <a:xfrm>
            <a:off x="3297238" y="836613"/>
            <a:ext cx="1439862" cy="1008062"/>
          </a:xfrm>
          <a:prstGeom prst="flowChartAlternateProcess">
            <a:avLst/>
          </a:prstGeom>
          <a:solidFill>
            <a:srgbClr val="DCE6F2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/>
            <a:r>
              <a:rPr lang="ru-RU" sz="1300" b="1">
                <a:solidFill>
                  <a:srgbClr val="002040"/>
                </a:solidFill>
              </a:rPr>
              <a:t>Является членом ревизионного союза</a:t>
            </a:r>
            <a:endParaRPr lang="ru-RU" sz="1300">
              <a:solidFill>
                <a:srgbClr val="000000"/>
              </a:solidFill>
            </a:endParaRPr>
          </a:p>
        </p:txBody>
      </p:sp>
      <p:sp>
        <p:nvSpPr>
          <p:cNvPr id="211" name="CustomShape 7"/>
          <p:cNvSpPr/>
          <p:nvPr/>
        </p:nvSpPr>
        <p:spPr>
          <a:xfrm>
            <a:off x="3224213" y="3213100"/>
            <a:ext cx="1728787" cy="1871663"/>
          </a:xfrm>
          <a:prstGeom prst="flowChartAlternateProcess">
            <a:avLst/>
          </a:prstGeom>
          <a:solidFill>
            <a:srgbClr val="DCE6F2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300" b="1">
                <a:solidFill>
                  <a:srgbClr val="1C324C"/>
                </a:solidFill>
              </a:rPr>
              <a:t>Члены СПоК (кроме ЛПХ) отвечают критериям микропред-приятия</a:t>
            </a:r>
            <a:r>
              <a:rPr lang="ru-RU" sz="1300">
                <a:solidFill>
                  <a:srgbClr val="1C324C"/>
                </a:solidFill>
              </a:rPr>
              <a:t> </a:t>
            </a:r>
            <a:r>
              <a:rPr lang="ru-RU" sz="900">
                <a:solidFill>
                  <a:srgbClr val="1C324C"/>
                </a:solidFill>
              </a:rPr>
              <a:t>(среднесписочная численность работающих до 15 чел.)</a:t>
            </a:r>
            <a:r>
              <a:rPr lang="ru-RU" sz="900" b="1">
                <a:solidFill>
                  <a:srgbClr val="000000"/>
                </a:solidFill>
              </a:rPr>
              <a:t> </a:t>
            </a:r>
            <a:endParaRPr lang="ru-RU" sz="900">
              <a:solidFill>
                <a:srgbClr val="000000"/>
              </a:solidFill>
            </a:endParaRPr>
          </a:p>
        </p:txBody>
      </p:sp>
      <p:sp>
        <p:nvSpPr>
          <p:cNvPr id="212" name="CustomShape 8"/>
          <p:cNvSpPr/>
          <p:nvPr/>
        </p:nvSpPr>
        <p:spPr>
          <a:xfrm>
            <a:off x="3297238" y="1989138"/>
            <a:ext cx="1533525" cy="1073150"/>
          </a:xfrm>
          <a:prstGeom prst="flowChartAlternateProcess">
            <a:avLst/>
          </a:prstGeom>
          <a:solidFill>
            <a:srgbClr val="DCE6F2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3" name="CustomShape 9"/>
          <p:cNvSpPr/>
          <p:nvPr/>
        </p:nvSpPr>
        <p:spPr>
          <a:xfrm>
            <a:off x="7400925" y="692150"/>
            <a:ext cx="2305050" cy="649288"/>
          </a:xfrm>
          <a:prstGeom prst="flowChartAlternateProcess">
            <a:avLst/>
          </a:prstGeom>
          <a:solidFill>
            <a:srgbClr val="FF7F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100" b="1">
                <a:solidFill>
                  <a:srgbClr val="000000"/>
                </a:solidFill>
              </a:rPr>
              <a:t>Не превышает 50% затрат, но не более 3 млн. руб. на один СПоК</a:t>
            </a:r>
            <a:endParaRPr lang="ru-RU" sz="1100">
              <a:solidFill>
                <a:srgbClr val="000000"/>
              </a:solidFill>
            </a:endParaRPr>
          </a:p>
        </p:txBody>
      </p:sp>
      <p:sp>
        <p:nvSpPr>
          <p:cNvPr id="214" name="CustomShape 10"/>
          <p:cNvSpPr/>
          <p:nvPr/>
        </p:nvSpPr>
        <p:spPr>
          <a:xfrm>
            <a:off x="7473950" y="1484313"/>
            <a:ext cx="2232025" cy="936625"/>
          </a:xfrm>
          <a:prstGeom prst="flowChartAlternateProcess">
            <a:avLst/>
          </a:prstGeom>
          <a:solidFill>
            <a:srgbClr val="FF7F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6" name="CustomShape 12"/>
          <p:cNvSpPr/>
          <p:nvPr/>
        </p:nvSpPr>
        <p:spPr>
          <a:xfrm>
            <a:off x="3297238" y="1989138"/>
            <a:ext cx="1512887" cy="8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300" b="1">
                <a:solidFill>
                  <a:srgbClr val="002040"/>
                </a:solidFill>
              </a:rPr>
              <a:t>Отсутствует</a:t>
            </a:r>
            <a:endParaRPr lang="ru-RU" sz="1300">
              <a:solidFill>
                <a:srgbClr val="000000"/>
              </a:solidFill>
            </a:endParaRPr>
          </a:p>
          <a:p>
            <a:pPr algn="ctr"/>
            <a:r>
              <a:rPr lang="ru-RU" sz="1300" b="1">
                <a:solidFill>
                  <a:srgbClr val="002040"/>
                </a:solidFill>
              </a:rPr>
              <a:t> решение о </a:t>
            </a:r>
            <a:endParaRPr lang="ru-RU" sz="1300">
              <a:solidFill>
                <a:srgbClr val="000000"/>
              </a:solidFill>
            </a:endParaRPr>
          </a:p>
          <a:p>
            <a:pPr algn="ctr"/>
            <a:r>
              <a:rPr lang="ru-RU" sz="1300" b="1">
                <a:solidFill>
                  <a:srgbClr val="002040"/>
                </a:solidFill>
              </a:rPr>
              <a:t>ликвидации, реорганизации, банкротстве </a:t>
            </a:r>
            <a:endParaRPr lang="ru-RU" sz="1300">
              <a:solidFill>
                <a:srgbClr val="000000"/>
              </a:solidFill>
            </a:endParaRPr>
          </a:p>
        </p:txBody>
      </p:sp>
      <p:sp>
        <p:nvSpPr>
          <p:cNvPr id="217" name="CustomShape 13"/>
          <p:cNvSpPr/>
          <p:nvPr/>
        </p:nvSpPr>
        <p:spPr>
          <a:xfrm>
            <a:off x="2792413" y="4221163"/>
            <a:ext cx="1965325" cy="9302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8" name="CustomShape 14"/>
          <p:cNvSpPr/>
          <p:nvPr/>
        </p:nvSpPr>
        <p:spPr>
          <a:xfrm>
            <a:off x="7400925" y="620713"/>
            <a:ext cx="2111375" cy="12160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9" name="CustomShape 15"/>
          <p:cNvSpPr/>
          <p:nvPr/>
        </p:nvSpPr>
        <p:spPr>
          <a:xfrm>
            <a:off x="7400925" y="1484313"/>
            <a:ext cx="2305050" cy="9683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100" b="1">
                <a:solidFill>
                  <a:srgbClr val="002040"/>
                </a:solidFill>
              </a:rPr>
              <a:t>Стоимость приобретенного имущества передаваемого  собственность одного члена СПоК  не более 30% общей стоимости</a:t>
            </a:r>
            <a:endParaRPr lang="ru-RU" sz="1100">
              <a:solidFill>
                <a:srgbClr val="000000"/>
              </a:solidFill>
            </a:endParaRPr>
          </a:p>
        </p:txBody>
      </p:sp>
      <p:sp>
        <p:nvSpPr>
          <p:cNvPr id="221" name="CustomShape 17"/>
          <p:cNvSpPr/>
          <p:nvPr/>
        </p:nvSpPr>
        <p:spPr>
          <a:xfrm>
            <a:off x="5024438" y="836613"/>
            <a:ext cx="1866900" cy="165576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FF0000"/>
              </a:gs>
              <a:gs pos="100000">
                <a:srgbClr val="FF7F00"/>
              </a:gs>
            </a:gsLst>
            <a:lin ang="10800000"/>
          </a:gradFill>
          <a:ln w="9360">
            <a:noFill/>
          </a:ln>
          <a:effectLst>
            <a:outerShdw dist="153244" dir="2700000">
              <a:srgbClr val="808080">
                <a:alpha val="51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algn="ctr"/>
            <a:r>
              <a:rPr lang="ru-RU" sz="1100" b="1">
                <a:solidFill>
                  <a:srgbClr val="FFFFFF"/>
                </a:solidFill>
              </a:rPr>
              <a:t>Субсидия на приобретение имущества в целях последующей передачи (реализации) в собственность членов СПоК</a:t>
            </a:r>
            <a:endParaRPr lang="ru-RU" sz="1100">
              <a:solidFill>
                <a:srgbClr val="000000"/>
              </a:solidFill>
            </a:endParaRPr>
          </a:p>
        </p:txBody>
      </p:sp>
      <p:sp>
        <p:nvSpPr>
          <p:cNvPr id="222" name="Line 18"/>
          <p:cNvSpPr/>
          <p:nvPr/>
        </p:nvSpPr>
        <p:spPr>
          <a:xfrm>
            <a:off x="2936875" y="2565400"/>
            <a:ext cx="365125" cy="0"/>
          </a:xfrm>
          <a:prstGeom prst="line">
            <a:avLst/>
          </a:prstGeom>
          <a:ln w="72000">
            <a:solidFill>
              <a:srgbClr val="00A8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3" name="Line 19"/>
          <p:cNvSpPr/>
          <p:nvPr/>
        </p:nvSpPr>
        <p:spPr>
          <a:xfrm flipV="1">
            <a:off x="2649538" y="1844675"/>
            <a:ext cx="719137" cy="636588"/>
          </a:xfrm>
          <a:prstGeom prst="line">
            <a:avLst/>
          </a:prstGeom>
          <a:ln w="72000">
            <a:solidFill>
              <a:srgbClr val="00A8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4" name="Line 20"/>
          <p:cNvSpPr/>
          <p:nvPr/>
        </p:nvSpPr>
        <p:spPr>
          <a:xfrm flipV="1">
            <a:off x="1712913" y="1773238"/>
            <a:ext cx="215900" cy="360362"/>
          </a:xfrm>
          <a:prstGeom prst="line">
            <a:avLst/>
          </a:prstGeom>
          <a:ln w="72000">
            <a:solidFill>
              <a:srgbClr val="00A8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6" name="Line 22"/>
          <p:cNvSpPr/>
          <p:nvPr/>
        </p:nvSpPr>
        <p:spPr>
          <a:xfrm>
            <a:off x="2865438" y="3573463"/>
            <a:ext cx="431800" cy="0"/>
          </a:xfrm>
          <a:prstGeom prst="line">
            <a:avLst/>
          </a:prstGeom>
          <a:ln w="72000">
            <a:solidFill>
              <a:srgbClr val="00A8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7" name="Line 23"/>
          <p:cNvSpPr/>
          <p:nvPr/>
        </p:nvSpPr>
        <p:spPr>
          <a:xfrm>
            <a:off x="6897688" y="1916113"/>
            <a:ext cx="576262" cy="0"/>
          </a:xfrm>
          <a:prstGeom prst="line">
            <a:avLst/>
          </a:prstGeom>
          <a:ln w="72000">
            <a:solidFill>
              <a:srgbClr val="FF7F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Line 25"/>
          <p:cNvSpPr/>
          <p:nvPr/>
        </p:nvSpPr>
        <p:spPr>
          <a:xfrm>
            <a:off x="6897688" y="1125538"/>
            <a:ext cx="504825" cy="0"/>
          </a:xfrm>
          <a:prstGeom prst="line">
            <a:avLst/>
          </a:prstGeom>
          <a:ln w="72000">
            <a:solidFill>
              <a:srgbClr val="FF7F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1" name="CustomShape 27"/>
          <p:cNvSpPr/>
          <p:nvPr/>
        </p:nvSpPr>
        <p:spPr>
          <a:xfrm>
            <a:off x="1712913" y="836613"/>
            <a:ext cx="1439862" cy="936625"/>
          </a:xfrm>
          <a:prstGeom prst="flowChartAlternateProcess">
            <a:avLst/>
          </a:prstGeom>
          <a:solidFill>
            <a:srgbClr val="DCE6F2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/>
            <a:r>
              <a:rPr lang="ru-RU" sz="1300" b="1">
                <a:solidFill>
                  <a:srgbClr val="002040"/>
                </a:solidFill>
              </a:rPr>
              <a:t>Не является кредитным кооперативом</a:t>
            </a:r>
            <a:endParaRPr lang="ru-RU" sz="1300">
              <a:solidFill>
                <a:srgbClr val="000000"/>
              </a:solidFill>
            </a:endParaRPr>
          </a:p>
        </p:txBody>
      </p:sp>
      <p:sp>
        <p:nvSpPr>
          <p:cNvPr id="233" name="CustomShape 29"/>
          <p:cNvSpPr/>
          <p:nvPr/>
        </p:nvSpPr>
        <p:spPr>
          <a:xfrm>
            <a:off x="7400925" y="3500438"/>
            <a:ext cx="2232025" cy="863600"/>
          </a:xfrm>
          <a:prstGeom prst="flowChartAlternateProcess">
            <a:avLst/>
          </a:prstGeom>
          <a:solidFill>
            <a:srgbClr val="FF7F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100" b="1">
                <a:solidFill>
                  <a:srgbClr val="000000"/>
                </a:solidFill>
              </a:rPr>
              <a:t>Срок эксплуатации техники, оборудования не превышает 3-х лет со дня производства</a:t>
            </a:r>
            <a:endParaRPr lang="ru-RU" sz="1100">
              <a:solidFill>
                <a:srgbClr val="000000"/>
              </a:solidFill>
            </a:endParaRPr>
          </a:p>
        </p:txBody>
      </p:sp>
      <p:sp>
        <p:nvSpPr>
          <p:cNvPr id="236" name="CustomShape 32"/>
          <p:cNvSpPr/>
          <p:nvPr/>
        </p:nvSpPr>
        <p:spPr>
          <a:xfrm>
            <a:off x="200025" y="4005263"/>
            <a:ext cx="2881313" cy="936625"/>
          </a:xfrm>
          <a:prstGeom prst="flowChartAlternateProcess">
            <a:avLst/>
          </a:prstGeom>
          <a:solidFill>
            <a:srgbClr val="DCE6F2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/>
            <a:r>
              <a:rPr lang="ru-RU" sz="1300" b="1">
                <a:solidFill>
                  <a:srgbClr val="002040"/>
                </a:solidFill>
              </a:rPr>
              <a:t>Отсутствует задолженность по налогам, сборам, взносам, просроченная задолженность в областной бюджет</a:t>
            </a:r>
          </a:p>
        </p:txBody>
      </p:sp>
      <p:sp>
        <p:nvSpPr>
          <p:cNvPr id="237" name="Line 33"/>
          <p:cNvSpPr/>
          <p:nvPr/>
        </p:nvSpPr>
        <p:spPr>
          <a:xfrm>
            <a:off x="1497013" y="3644900"/>
            <a:ext cx="0" cy="360363"/>
          </a:xfrm>
          <a:prstGeom prst="line">
            <a:avLst/>
          </a:prstGeom>
          <a:ln w="72000">
            <a:solidFill>
              <a:srgbClr val="00A8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0" name="CustomShape 26"/>
          <p:cNvSpPr/>
          <p:nvPr/>
        </p:nvSpPr>
        <p:spPr>
          <a:xfrm>
            <a:off x="128588" y="836613"/>
            <a:ext cx="1423987" cy="865187"/>
          </a:xfrm>
          <a:prstGeom prst="flowChartAlternateProcess">
            <a:avLst/>
          </a:prstGeom>
          <a:solidFill>
            <a:srgbClr val="DCE6F2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/>
            <a:r>
              <a:rPr lang="ru-RU" sz="1400" b="1">
                <a:solidFill>
                  <a:srgbClr val="002040"/>
                </a:solidFill>
              </a:rPr>
              <a:t>Осуществляет затраты в текущем году</a:t>
            </a: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2" name="Line 20"/>
          <p:cNvSpPr/>
          <p:nvPr/>
        </p:nvSpPr>
        <p:spPr>
          <a:xfrm flipV="1">
            <a:off x="631825" y="1773238"/>
            <a:ext cx="0" cy="360362"/>
          </a:xfrm>
          <a:prstGeom prst="line">
            <a:avLst/>
          </a:prstGeom>
          <a:ln w="72000">
            <a:solidFill>
              <a:srgbClr val="00A8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" name="CustomShape 17"/>
          <p:cNvSpPr/>
          <p:nvPr/>
        </p:nvSpPr>
        <p:spPr>
          <a:xfrm>
            <a:off x="5024438" y="2636838"/>
            <a:ext cx="1938337" cy="187325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FF0000"/>
              </a:gs>
              <a:gs pos="100000">
                <a:srgbClr val="FF7F00"/>
              </a:gs>
            </a:gsLst>
            <a:lin ang="10800000"/>
          </a:gradFill>
          <a:ln w="9360">
            <a:noFill/>
          </a:ln>
          <a:effectLst>
            <a:outerShdw dist="153244" dir="2700000">
              <a:srgbClr val="808080">
                <a:alpha val="51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algn="ctr"/>
            <a:r>
              <a:rPr lang="ru-RU" sz="1100" b="1">
                <a:solidFill>
                  <a:srgbClr val="FFFFFF"/>
                </a:solidFill>
              </a:rPr>
              <a:t>Субсидия на приобретение с/х техники, оборудования для переработки (за исключением продукции свиноводства) и мобильных торговых объектов</a:t>
            </a:r>
            <a:endParaRPr lang="ru-RU" sz="1100">
              <a:solidFill>
                <a:srgbClr val="000000"/>
              </a:solidFill>
            </a:endParaRPr>
          </a:p>
        </p:txBody>
      </p:sp>
      <p:sp>
        <p:nvSpPr>
          <p:cNvPr id="4" name="CustomShape 9"/>
          <p:cNvSpPr/>
          <p:nvPr/>
        </p:nvSpPr>
        <p:spPr>
          <a:xfrm>
            <a:off x="7400925" y="2708275"/>
            <a:ext cx="2232025" cy="649288"/>
          </a:xfrm>
          <a:prstGeom prst="flowChartAlternateProcess">
            <a:avLst/>
          </a:prstGeom>
          <a:solidFill>
            <a:srgbClr val="FF7F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100" b="1">
                <a:solidFill>
                  <a:srgbClr val="000000"/>
                </a:solidFill>
              </a:rPr>
              <a:t>Не превышает 50% затрат, но не более 10 млн. руб. на один СПоК</a:t>
            </a:r>
            <a:endParaRPr lang="ru-RU" sz="1100">
              <a:solidFill>
                <a:srgbClr val="000000"/>
              </a:solidFill>
            </a:endParaRPr>
          </a:p>
        </p:txBody>
      </p:sp>
      <p:sp>
        <p:nvSpPr>
          <p:cNvPr id="5" name="Line 23"/>
          <p:cNvSpPr/>
          <p:nvPr/>
        </p:nvSpPr>
        <p:spPr>
          <a:xfrm>
            <a:off x="6969125" y="3068638"/>
            <a:ext cx="431800" cy="0"/>
          </a:xfrm>
          <a:prstGeom prst="line">
            <a:avLst/>
          </a:prstGeom>
          <a:ln w="72000">
            <a:solidFill>
              <a:srgbClr val="FF7F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" name="Line 23"/>
          <p:cNvSpPr/>
          <p:nvPr/>
        </p:nvSpPr>
        <p:spPr>
          <a:xfrm>
            <a:off x="6969125" y="3860800"/>
            <a:ext cx="431800" cy="0"/>
          </a:xfrm>
          <a:prstGeom prst="line">
            <a:avLst/>
          </a:prstGeom>
          <a:ln w="72000">
            <a:solidFill>
              <a:srgbClr val="FF7F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" name="CustomShape 17"/>
          <p:cNvSpPr/>
          <p:nvPr/>
        </p:nvSpPr>
        <p:spPr>
          <a:xfrm>
            <a:off x="3440113" y="5229225"/>
            <a:ext cx="1866900" cy="10795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FF0000"/>
              </a:gs>
              <a:gs pos="100000">
                <a:srgbClr val="FF7F00"/>
              </a:gs>
            </a:gsLst>
            <a:lin ang="10800000"/>
          </a:gradFill>
          <a:ln w="9360">
            <a:noFill/>
          </a:ln>
          <a:effectLst>
            <a:outerShdw dist="153244" dir="2700000">
              <a:srgbClr val="808080">
                <a:alpha val="51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algn="ctr"/>
            <a:r>
              <a:rPr lang="ru-RU" sz="1200" b="1">
                <a:solidFill>
                  <a:srgbClr val="FFFFFF"/>
                </a:solidFill>
              </a:rPr>
              <a:t>Субсидия на закуп с/х продукции у членов СПоК</a:t>
            </a:r>
            <a:endParaRPr lang="ru-RU" sz="1200">
              <a:solidFill>
                <a:srgbClr val="000000"/>
              </a:solidFill>
            </a:endParaRPr>
          </a:p>
        </p:txBody>
      </p:sp>
      <p:sp>
        <p:nvSpPr>
          <p:cNvPr id="8" name="CustomShape 9"/>
          <p:cNvSpPr/>
          <p:nvPr/>
        </p:nvSpPr>
        <p:spPr>
          <a:xfrm>
            <a:off x="5600700" y="4724400"/>
            <a:ext cx="4176713" cy="504825"/>
          </a:xfrm>
          <a:prstGeom prst="flowChartAlternateProcess">
            <a:avLst/>
          </a:prstGeom>
          <a:solidFill>
            <a:srgbClr val="FF7F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000" b="1">
                <a:solidFill>
                  <a:srgbClr val="000000"/>
                </a:solidFill>
              </a:rPr>
              <a:t>10 % затрат, если выручка по итогам отчетного периода (квартала) от 100 тыс. руб. до 2500 тыс. руб.</a:t>
            </a:r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9" name="CustomShape 9"/>
          <p:cNvSpPr/>
          <p:nvPr/>
        </p:nvSpPr>
        <p:spPr>
          <a:xfrm>
            <a:off x="5673725" y="5373688"/>
            <a:ext cx="4103688" cy="503237"/>
          </a:xfrm>
          <a:prstGeom prst="flowChartAlternateProcess">
            <a:avLst/>
          </a:prstGeom>
          <a:solidFill>
            <a:srgbClr val="FF7F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000" b="1">
                <a:solidFill>
                  <a:srgbClr val="000000"/>
                </a:solidFill>
              </a:rPr>
              <a:t>12 % затрат, если выручка по итогам отчетного периода (квартала) от 2501 тыс. руб. до 5000 тыс. руб.</a:t>
            </a:r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0" name="CustomShape 9"/>
          <p:cNvSpPr/>
          <p:nvPr/>
        </p:nvSpPr>
        <p:spPr>
          <a:xfrm>
            <a:off x="5673725" y="6092825"/>
            <a:ext cx="4103688" cy="460375"/>
          </a:xfrm>
          <a:prstGeom prst="flowChartAlternateProcess">
            <a:avLst/>
          </a:prstGeom>
          <a:solidFill>
            <a:srgbClr val="FF7F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000" b="1">
                <a:solidFill>
                  <a:srgbClr val="000000"/>
                </a:solidFill>
              </a:rPr>
              <a:t>15 % затрат, если выручка по итогам отчетного периода (квартала) от 5001 тыс. руб. до 10000 тыс. руб.</a:t>
            </a:r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46114" name="Line 23"/>
          <p:cNvSpPr>
            <a:spLocks noChangeShapeType="1"/>
          </p:cNvSpPr>
          <p:nvPr/>
        </p:nvSpPr>
        <p:spPr bwMode="auto">
          <a:xfrm flipV="1">
            <a:off x="5240338" y="4941888"/>
            <a:ext cx="360362" cy="358775"/>
          </a:xfrm>
          <a:prstGeom prst="line">
            <a:avLst/>
          </a:prstGeom>
          <a:noFill/>
          <a:ln w="72000">
            <a:solidFill>
              <a:srgbClr val="FF7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23"/>
          <p:cNvSpPr/>
          <p:nvPr/>
        </p:nvSpPr>
        <p:spPr>
          <a:xfrm>
            <a:off x="5313363" y="5661025"/>
            <a:ext cx="360362" cy="0"/>
          </a:xfrm>
          <a:prstGeom prst="line">
            <a:avLst/>
          </a:prstGeom>
          <a:ln w="72000">
            <a:solidFill>
              <a:srgbClr val="FF7F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" name="Line 23"/>
          <p:cNvSpPr/>
          <p:nvPr/>
        </p:nvSpPr>
        <p:spPr>
          <a:xfrm>
            <a:off x="5240338" y="6165850"/>
            <a:ext cx="433387" cy="215900"/>
          </a:xfrm>
          <a:prstGeom prst="line">
            <a:avLst/>
          </a:prstGeom>
          <a:ln w="72000">
            <a:solidFill>
              <a:srgbClr val="FF7F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" name="CustomShape 4"/>
          <p:cNvSpPr/>
          <p:nvPr/>
        </p:nvSpPr>
        <p:spPr>
          <a:xfrm>
            <a:off x="128588" y="5157788"/>
            <a:ext cx="3095625" cy="1366837"/>
          </a:xfrm>
          <a:prstGeom prst="flowChartAlternateProcess">
            <a:avLst/>
          </a:prstGeom>
          <a:solidFill>
            <a:srgbClr val="00A800"/>
          </a:solidFill>
          <a:ln w="9360">
            <a:solidFill>
              <a:srgbClr val="F69240"/>
            </a:solidFill>
            <a:miter/>
          </a:ln>
          <a:effectLst>
            <a:outerShdw dist="161899" dir="270000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/>
            <a:r>
              <a:rPr lang="ru-RU" sz="2000" b="1"/>
              <a:t>СПоК обязуется</a:t>
            </a:r>
          </a:p>
          <a:p>
            <a:pPr algn="ctr"/>
            <a:r>
              <a:rPr lang="ru-RU" sz="1600" b="1"/>
              <a:t>вовлечь не менее 1 субъекта МСП и ЛПХ на каждые 200 тыс. рублей субсидии</a:t>
            </a:r>
            <a:endParaRPr lang="ru-RU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CustomShape 1"/>
          <p:cNvSpPr/>
          <p:nvPr/>
        </p:nvSpPr>
        <p:spPr>
          <a:xfrm>
            <a:off x="8243888" y="5589588"/>
            <a:ext cx="1649412" cy="420687"/>
          </a:xfrm>
          <a:prstGeom prst="roundRect">
            <a:avLst>
              <a:gd name="adj" fmla="val 16667"/>
            </a:avLst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0" name="CustomShape 2"/>
          <p:cNvSpPr/>
          <p:nvPr/>
        </p:nvSpPr>
        <p:spPr>
          <a:xfrm>
            <a:off x="9463088" y="6451600"/>
            <a:ext cx="382587" cy="352425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defRPr/>
            </a:pPr>
            <a:r>
              <a:rPr lang="ru-RU" sz="1600">
                <a:solidFill>
                  <a:srgbClr val="005828"/>
                </a:solidFill>
                <a:latin typeface="Calibri" pitchFamily="34" charset="0"/>
              </a:rPr>
              <a:t>4</a:t>
            </a:r>
            <a:endParaRPr lang="ru-RU" sz="1600">
              <a:solidFill>
                <a:srgbClr val="000000"/>
              </a:solidFill>
            </a:endParaRPr>
          </a:p>
        </p:txBody>
      </p:sp>
      <p:sp>
        <p:nvSpPr>
          <p:cNvPr id="271" name="CustomShape 3"/>
          <p:cNvSpPr/>
          <p:nvPr/>
        </p:nvSpPr>
        <p:spPr>
          <a:xfrm>
            <a:off x="415925" y="-3175"/>
            <a:ext cx="9493250" cy="714375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2" name="CustomShape 4"/>
          <p:cNvSpPr/>
          <p:nvPr/>
        </p:nvSpPr>
        <p:spPr>
          <a:xfrm>
            <a:off x="7400925" y="620713"/>
            <a:ext cx="2109788" cy="12160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3" name="CustomShape 5"/>
          <p:cNvSpPr/>
          <p:nvPr/>
        </p:nvSpPr>
        <p:spPr>
          <a:xfrm>
            <a:off x="7848600" y="1868488"/>
            <a:ext cx="1724025" cy="10096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4" name="CustomShape 6"/>
          <p:cNvSpPr/>
          <p:nvPr/>
        </p:nvSpPr>
        <p:spPr>
          <a:xfrm>
            <a:off x="7704138" y="3095625"/>
            <a:ext cx="2082800" cy="12906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spc="-1">
                <a:solidFill>
                  <a:srgbClr val="002040"/>
                </a:solidFill>
                <a:uFill>
                  <a:solidFill>
                    <a:srgbClr val="FFFFFF"/>
                  </a:solidFill>
                </a:uFill>
                <a:ea typeface="Arial"/>
              </a:rPr>
              <a:t> </a:t>
            </a:r>
            <a:endParaRPr lang="ru-RU" sz="1500" spc="-1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spc="-1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276" name="CustomShape 8"/>
          <p:cNvSpPr/>
          <p:nvPr/>
        </p:nvSpPr>
        <p:spPr>
          <a:xfrm>
            <a:off x="273050" y="2205038"/>
            <a:ext cx="9144000" cy="43211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503238" indent="358775" algn="just">
              <a:spcBef>
                <a:spcPts val="288"/>
              </a:spcBef>
            </a:pPr>
            <a:r>
              <a:rPr lang="ru-RU" sz="2000">
                <a:solidFill>
                  <a:srgbClr val="000000"/>
                </a:solidFill>
              </a:rPr>
              <a:t>- проведение работы по вовлечению личных подсобных хозяйств и субъектов МСП в сельскохозяйственные кооперативы;</a:t>
            </a:r>
          </a:p>
          <a:p>
            <a:pPr marL="503238" indent="358775" algn="just">
              <a:spcBef>
                <a:spcPts val="288"/>
              </a:spcBef>
            </a:pPr>
            <a:r>
              <a:rPr lang="ru-RU" sz="2000">
                <a:solidFill>
                  <a:srgbClr val="000000"/>
                </a:solidFill>
              </a:rPr>
              <a:t>- организация обучения членов СПоК, действующих и потенциальных руководителей СПоК, представителей органов государственной власти и местного самоуправления, сельского населения; </a:t>
            </a:r>
          </a:p>
          <a:p>
            <a:pPr marL="503238" indent="358775" algn="just">
              <a:spcBef>
                <a:spcPts val="288"/>
              </a:spcBef>
            </a:pPr>
            <a:r>
              <a:rPr lang="ru-RU" sz="2000">
                <a:solidFill>
                  <a:srgbClr val="000000"/>
                </a:solidFill>
              </a:rPr>
              <a:t>- оказание услуг в области маркетинга, продвижения и сбыта сельскохозяйственной продукции;</a:t>
            </a:r>
          </a:p>
          <a:p>
            <a:pPr marL="503238" indent="358775" algn="just">
              <a:spcBef>
                <a:spcPts val="288"/>
              </a:spcBef>
            </a:pPr>
            <a:r>
              <a:rPr lang="ru-RU" sz="2000">
                <a:solidFill>
                  <a:srgbClr val="000000"/>
                </a:solidFill>
              </a:rPr>
              <a:t>- разработка и распространение типовой документации, методической литературы по вопросам организации предпринимательской деятельности в области сельского хозяйства.</a:t>
            </a:r>
          </a:p>
          <a:p>
            <a:pPr marL="503238" indent="358775" algn="just">
              <a:spcBef>
                <a:spcPts val="288"/>
              </a:spcBef>
            </a:pP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277" name="CustomShape 9"/>
          <p:cNvSpPr/>
          <p:nvPr/>
        </p:nvSpPr>
        <p:spPr>
          <a:xfrm>
            <a:off x="776288" y="0"/>
            <a:ext cx="8594725" cy="5476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b="1" i="1">
                <a:solidFill>
                  <a:srgbClr val="FFFFFF"/>
                </a:solidFill>
              </a:rPr>
              <a:t>Центр компетенций в сфере сельскохозяйственной кооперации и поддержки фермеров 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47113" name="Text Box 28"/>
          <p:cNvSpPr txBox="1">
            <a:spLocks noChangeArrowheads="1"/>
          </p:cNvSpPr>
          <p:nvPr/>
        </p:nvSpPr>
        <p:spPr bwMode="auto">
          <a:xfrm>
            <a:off x="273050" y="765175"/>
            <a:ext cx="950436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/>
              <a:t>Центр компетенций размещен на базе ФГБОУ ВО Курганская государственная сельскохозяйственная академия им. Т.С. Мальцева, по адресу: с. Лесниково, Кетовский район, Курганская область, главный корпус, офис 117</a:t>
            </a:r>
          </a:p>
        </p:txBody>
      </p:sp>
      <p:sp>
        <p:nvSpPr>
          <p:cNvPr id="47114" name="object 4"/>
          <p:cNvSpPr>
            <a:spLocks/>
          </p:cNvSpPr>
          <p:nvPr/>
        </p:nvSpPr>
        <p:spPr bwMode="auto">
          <a:xfrm>
            <a:off x="0" y="1700213"/>
            <a:ext cx="990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830" rIns="0" bIns="0">
            <a:spAutoFit/>
          </a:bodyPr>
          <a:lstStyle/>
          <a:p>
            <a:pPr marL="500063" indent="-487363" algn="ctr">
              <a:lnSpc>
                <a:spcPts val="2863"/>
              </a:lnSpc>
              <a:spcBef>
                <a:spcPts val="288"/>
              </a:spcBef>
            </a:pPr>
            <a:r>
              <a:rPr lang="ru-RU" sz="2400" b="1"/>
              <a:t>Основные функции Центра компетенций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29869</TotalTime>
  <Words>646</Words>
  <Application>LibreOffice/5.3.3.2$Windows_X86_64 LibreOffice_project/3d9a8b4b4e538a85e0782bd6c2d430bafe583448</Application>
  <PresentationFormat>A4 Paper (210x297 mm)</PresentationFormat>
  <Paragraphs>94</Paragraphs>
  <Slides>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3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DejaVu Sans</vt:lpstr>
      <vt:lpstr>Times New Roman</vt:lpstr>
      <vt:lpstr>Calibri</vt:lpstr>
      <vt:lpstr>Office Theme</vt:lpstr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Козлов ПВ</dc:creator>
  <dc:description/>
  <cp:lastModifiedBy>Гончарова</cp:lastModifiedBy>
  <cp:revision>752</cp:revision>
  <cp:lastPrinted>2019-05-28T09:30:52Z</cp:lastPrinted>
  <dcterms:created xsi:type="dcterms:W3CDTF">2006-08-19T03:40:52Z</dcterms:created>
  <dcterms:modified xsi:type="dcterms:W3CDTF">2019-08-02T06:35:40Z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A4 Paper (210x297 mm)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5</vt:i4>
  </property>
</Properties>
</file>